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7" r:id="rId5"/>
    <p:sldId id="260" r:id="rId6"/>
    <p:sldId id="261" r:id="rId7"/>
    <p:sldId id="270" r:id="rId8"/>
    <p:sldId id="266" r:id="rId9"/>
    <p:sldId id="268" r:id="rId10"/>
    <p:sldId id="276" r:id="rId11"/>
    <p:sldId id="273" r:id="rId12"/>
    <p:sldId id="274" r:id="rId13"/>
    <p:sldId id="275" r:id="rId14"/>
    <p:sldId id="277" r:id="rId15"/>
    <p:sldId id="262" r:id="rId16"/>
    <p:sldId id="265" r:id="rId17"/>
    <p:sldId id="272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HY헤드라인M" panose="02030600000101010101" pitchFamily="18" charset="-127"/>
      <p:regular r:id="rId21"/>
    </p:embeddedFont>
    <p:embeddedFont>
      <p:font typeface="Verdana" panose="020B0604030504040204" pitchFamily="34" charset="0"/>
      <p:regular r:id="rId22"/>
      <p:bold r:id="rId23"/>
      <p:italic r:id="rId24"/>
      <p:boldItalic r:id="rId25"/>
    </p:embeddedFont>
    <p:embeddedFont>
      <p:font typeface="휴먼고딕" panose="02010504000101010101" pitchFamily="2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4" y="5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81CB6-9C42-4876-BE48-E70B9C1F96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514943B-7626-4B82-B4BF-45047C5B6C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8B6A98-BD45-486C-A596-148812A66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5B44B0-A1A7-4AE2-B960-8AB66E711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51007-780A-4DD9-A6CD-99B971323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448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AC4F4-D2F5-4D01-A1D7-7FBDF2D42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4C1645-B836-452D-A917-624B437D5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9AD591-2E56-4227-AC5E-8A5137309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EF9F77-8965-4078-B78B-D78D9E248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8CABD-CEEE-4F3D-9ECE-615258164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580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CB48337-978F-4901-B5AC-D69BC4E74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298BB1-5A25-4580-A2DA-68CF2F78DE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92E302-F3CC-4120-8B31-511676582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DADC57-BB73-46A5-91FB-76D152721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E71D77-8CA7-4435-8778-CA8093932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680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218427-B73C-4399-8A67-DC7F88BAC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453D4E-4748-4EF5-8FE6-034D6017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12E9FE-41E9-4494-9C8E-D8B8E9973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F3C466-ED32-4D6E-AEB2-3BAB92CDE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3B7E0B-E776-4623-8C94-E78817F81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2164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08F431-9505-4BFD-BB8C-F366ABF95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8234CA-E745-49DE-BDA6-2ED940150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3A966F-EC22-42AB-8261-B587021D8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8E0024-57DF-410F-919C-6416A1683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3826B0-DE6A-479B-A17A-1E2FA2A42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199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5E3354-2A92-4F35-B7B6-287E4CBE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561C7A-522D-474A-8E10-713E561583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CF7741-A8F2-460E-AD5C-8DAC567B8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01C01F-1BC2-404B-98CC-1E024C589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F3C4A2-4A90-4C8E-A486-198E4BDF2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057B30-147A-412A-86EC-CDADFC015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736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9BE814-94D4-416C-AC16-EAAF1E657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0D98DE-FEEF-450E-AB8F-59FDC1DA7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4C0AAA-AB9E-456C-A9E4-3198701334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397F062-926E-4B39-89C3-4BB688FCE2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1736407-EC3E-44A2-9244-43CCFED421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DF50F8F-59D8-4A93-849E-38E633F2A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58DFD9-8AC5-467E-9CC3-D38A432C7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ADD10C-43C4-4A92-B9B4-AB9F7DF97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989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004512-CE3A-4AAF-B6B5-1B9FDE713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00B4E8-0A7C-4A60-A136-F8FA5335E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CBF6B49-CDB2-4C60-AD47-473322092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AEC7D6-422B-4362-B161-EA2668DD8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338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3F701E5-A8EF-4953-B8B6-51954F0E6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97B8B34-C3AC-4087-BFA9-266A27057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A9A5BA-736E-4EAC-A6D8-3D6B4F12E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730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D3AA87-E827-4F70-A585-FFDE0E600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7DA42A-E93E-4B77-9EE9-2EA349E55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98DECB-8527-449B-8676-4C9094BD8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BE58FD-44E2-45E8-ABD8-299CB23F0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928F4B-924B-491E-94D6-06B769F25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3EE583-92AE-449C-8F5F-11BDF00A0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451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11E74-5FDB-4A57-A278-94D689BDA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9437CE-6DBC-4C4C-B820-2F471539AD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877387-E430-4463-9D91-19B20C4BE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93A350-644F-4676-9AF5-2B15CBC3D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4A1613-6899-4FA8-A417-1C06BC365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F06947-A05A-4BF0-ADE6-D25E051B4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530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BA3869B-6BC0-4C47-A08C-8A39205BE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B8D56F-8C74-48E3-B107-E1649A958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137640-8F44-4253-903E-7A0F493A7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6F799-CD01-454E-96D0-4F61FC0841FA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F66942-FD68-4C64-BFF0-DE2483EEB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006B75-01B3-4674-9A55-BAA4D6D576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CD8DE-14E1-4ACD-957A-3EE947058C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821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file:///E:\seoyeon\Socoban\MainPage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5B2DDB-BDB2-4488-A735-C55A6B6E3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8110" y="3143257"/>
            <a:ext cx="3215780" cy="571485"/>
          </a:xfrm>
        </p:spPr>
        <p:txBody>
          <a:bodyPr>
            <a:normAutofit fontScale="90000"/>
          </a:bodyPr>
          <a:lstStyle/>
          <a:p>
            <a:r>
              <a:rPr lang="en-US" altLang="ko-KR" sz="3200" dirty="0">
                <a:latin typeface="Verdana" panose="020B0604030504040204" pitchFamily="34" charset="0"/>
                <a:ea typeface="Verdana" panose="020B0604030504040204" pitchFamily="34" charset="0"/>
              </a:rPr>
              <a:t>Sokoban Game</a:t>
            </a:r>
            <a:endParaRPr lang="ko-KR" altLang="en-US" sz="3200" dirty="0">
              <a:latin typeface="Verdana" panose="020B060403050404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1B68C3-EDAB-4342-AF13-022C0A3B8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9901"/>
            <a:ext cx="9144000" cy="1655762"/>
          </a:xfrm>
        </p:spPr>
        <p:txBody>
          <a:bodyPr>
            <a:normAutofit/>
          </a:bodyPr>
          <a:lstStyle/>
          <a:p>
            <a:endParaRPr lang="en-US" altLang="ko-KR" sz="1000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altLang="ko-KR" sz="1000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000" dirty="0">
                <a:solidFill>
                  <a:schemeClr val="bg1">
                    <a:lumMod val="75000"/>
                  </a:schemeClr>
                </a:solidFill>
              </a:rPr>
              <a:t>								</a:t>
            </a:r>
          </a:p>
          <a:p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2018. 12. 17 </a:t>
            </a:r>
            <a:r>
              <a:rPr lang="ko-KR" altLang="en-US" sz="1100" dirty="0">
                <a:solidFill>
                  <a:schemeClr val="bg1">
                    <a:lumMod val="75000"/>
                  </a:schemeClr>
                </a:solidFill>
                <a:latin typeface="Verdana" panose="020B0604030504040204" pitchFamily="34" charset="0"/>
                <a:ea typeface="HY헤드라인M" panose="02030600000101010101" pitchFamily="18" charset="-127"/>
              </a:rPr>
              <a:t>고서연</a:t>
            </a:r>
          </a:p>
        </p:txBody>
      </p:sp>
    </p:spTree>
    <p:extLst>
      <p:ext uri="{BB962C8B-B14F-4D97-AF65-F5344CB8AC3E}">
        <p14:creationId xmlns:p14="http://schemas.microsoft.com/office/powerpoint/2010/main" val="2942189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973151F-C926-4779-8B06-181BE24D0F40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>
                <a:latin typeface="Verdana" panose="020B0604030504040204" pitchFamily="34" charset="0"/>
              </a:rPr>
              <a:t>핵심 배열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D46D8F-ED1E-46B2-BEC0-41028C288709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1B1B2BC-F958-41F0-86EA-133A634DB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686" y="1176493"/>
            <a:ext cx="3365417" cy="34339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CA83D7F-F0C7-479A-A556-AB530349A1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0136" y="1183103"/>
            <a:ext cx="3406604" cy="3393297"/>
          </a:xfrm>
          <a:prstGeom prst="rect">
            <a:avLst/>
          </a:prstGeom>
        </p:spPr>
      </p:pic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C76578C2-AC63-4D86-A2E4-3E30D3F73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9073" y="4861888"/>
            <a:ext cx="7550790" cy="16083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000" dirty="0"/>
              <a:t>3</a:t>
            </a:r>
            <a:r>
              <a:rPr lang="ko-KR" altLang="en-US" sz="1000" dirty="0"/>
              <a:t>차원 배열</a:t>
            </a:r>
            <a:r>
              <a:rPr lang="en-US" altLang="ko-KR" sz="1000" dirty="0"/>
              <a:t>(18x18)</a:t>
            </a:r>
          </a:p>
          <a:p>
            <a:pPr marL="0" indent="0">
              <a:buNone/>
            </a:pPr>
            <a:r>
              <a:rPr lang="en-US" altLang="ko-KR" sz="1000" dirty="0"/>
              <a:t>0 : </a:t>
            </a:r>
            <a:r>
              <a:rPr lang="ko-KR" altLang="en-US" sz="1000" dirty="0" err="1"/>
              <a:t>빈화면</a:t>
            </a:r>
            <a:endParaRPr lang="en-US" altLang="ko-KR" sz="1000" dirty="0"/>
          </a:p>
          <a:p>
            <a:pPr marL="0" indent="0">
              <a:buNone/>
            </a:pPr>
            <a:r>
              <a:rPr lang="en-US" altLang="ko-KR" sz="1000" dirty="0"/>
              <a:t>1: block ( </a:t>
            </a:r>
            <a:r>
              <a:rPr lang="ko-KR" altLang="en-US" sz="1000" dirty="0"/>
              <a:t>벽 </a:t>
            </a:r>
            <a:r>
              <a:rPr lang="en-US" altLang="ko-KR" sz="1000" dirty="0"/>
              <a:t>) -&gt; </a:t>
            </a:r>
            <a:r>
              <a:rPr lang="ko-KR" altLang="en-US" sz="1000" dirty="0"/>
              <a:t>주인공과 </a:t>
            </a:r>
            <a:r>
              <a:rPr lang="en-US" altLang="ko-KR" sz="1000" dirty="0"/>
              <a:t>box</a:t>
            </a:r>
            <a:r>
              <a:rPr lang="ko-KR" altLang="en-US" sz="1000" dirty="0"/>
              <a:t>는 지나갈 수 없음</a:t>
            </a:r>
            <a:endParaRPr lang="en-US" altLang="ko-KR" sz="1000" dirty="0"/>
          </a:p>
          <a:p>
            <a:pPr marL="0" indent="0">
              <a:buNone/>
            </a:pPr>
            <a:r>
              <a:rPr lang="en-US" altLang="ko-KR" sz="1000" dirty="0"/>
              <a:t>2 : box (</a:t>
            </a:r>
            <a:r>
              <a:rPr lang="ko-KR" altLang="en-US" sz="1000" dirty="0"/>
              <a:t> 회색박스 </a:t>
            </a:r>
            <a:r>
              <a:rPr lang="en-US" altLang="ko-KR" sz="1000" dirty="0"/>
              <a:t>/ </a:t>
            </a:r>
            <a:r>
              <a:rPr lang="ko-KR" altLang="en-US" sz="1000" dirty="0"/>
              <a:t>갈색박스</a:t>
            </a:r>
            <a:r>
              <a:rPr lang="en-US" altLang="ko-KR" sz="1000" dirty="0"/>
              <a:t>) -&gt;  </a:t>
            </a:r>
            <a:r>
              <a:rPr lang="ko-KR" altLang="en-US" sz="1000" dirty="0"/>
              <a:t>박스는 주인공에 의해 움직일 수 있으며</a:t>
            </a:r>
            <a:r>
              <a:rPr lang="en-US" altLang="ko-KR" sz="1000" dirty="0"/>
              <a:t>, </a:t>
            </a:r>
            <a:r>
              <a:rPr lang="ko-KR" altLang="en-US" sz="1000" dirty="0"/>
              <a:t>정답 위의 박스는 갈색으로 변함</a:t>
            </a:r>
            <a:endParaRPr lang="en-US" altLang="ko-KR" sz="1000" dirty="0"/>
          </a:p>
          <a:p>
            <a:pPr marL="0" indent="0">
              <a:buNone/>
            </a:pPr>
            <a:r>
              <a:rPr lang="en-US" altLang="ko-KR" sz="1000" dirty="0"/>
              <a:t>7 : hero(</a:t>
            </a:r>
            <a:r>
              <a:rPr lang="ko-KR" altLang="en-US" sz="1000" dirty="0"/>
              <a:t>주인공</a:t>
            </a:r>
            <a:r>
              <a:rPr lang="en-US" altLang="ko-KR" sz="1000" dirty="0"/>
              <a:t>)</a:t>
            </a:r>
          </a:p>
          <a:p>
            <a:pPr marL="0" indent="0">
              <a:buNone/>
            </a:pPr>
            <a:r>
              <a:rPr lang="en-US" altLang="ko-KR" sz="1000" dirty="0"/>
              <a:t>9 : </a:t>
            </a:r>
            <a:r>
              <a:rPr lang="ko-KR" altLang="en-US" sz="1000" dirty="0"/>
              <a:t>정답</a:t>
            </a:r>
            <a:endParaRPr lang="en-US" altLang="ko-KR" sz="1000" dirty="0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5C8D5C1-25FF-4A98-B129-6D191F1DF536}"/>
              </a:ext>
            </a:extLst>
          </p:cNvPr>
          <p:cNvSpPr txBox="1">
            <a:spLocks/>
          </p:cNvSpPr>
          <p:nvPr/>
        </p:nvSpPr>
        <p:spPr>
          <a:xfrm>
            <a:off x="2760330" y="5639913"/>
            <a:ext cx="989200" cy="285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000" dirty="0" err="1"/>
              <a:t>stageArray</a:t>
            </a:r>
            <a:endParaRPr lang="en-US" altLang="ko-KR" sz="1000" dirty="0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D8083EEB-F78E-4997-8471-C8DF36FA689B}"/>
              </a:ext>
            </a:extLst>
          </p:cNvPr>
          <p:cNvSpPr txBox="1">
            <a:spLocks/>
          </p:cNvSpPr>
          <p:nvPr/>
        </p:nvSpPr>
        <p:spPr>
          <a:xfrm>
            <a:off x="2760330" y="6184742"/>
            <a:ext cx="989200" cy="285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000" dirty="0" err="1"/>
              <a:t>pointerArray</a:t>
            </a:r>
            <a:endParaRPr lang="en-US" altLang="ko-KR" sz="1000" dirty="0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F609F72C-C4F5-4180-9621-B2028E207860}"/>
              </a:ext>
            </a:extLst>
          </p:cNvPr>
          <p:cNvCxnSpPr>
            <a:cxnSpLocks/>
          </p:cNvCxnSpPr>
          <p:nvPr/>
        </p:nvCxnSpPr>
        <p:spPr>
          <a:xfrm>
            <a:off x="2760330" y="6184742"/>
            <a:ext cx="757490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76AC1C45-22CC-4465-B127-DC3F81C76DCB}"/>
              </a:ext>
            </a:extLst>
          </p:cNvPr>
          <p:cNvCxnSpPr>
            <a:cxnSpLocks/>
          </p:cNvCxnSpPr>
          <p:nvPr/>
        </p:nvCxnSpPr>
        <p:spPr>
          <a:xfrm>
            <a:off x="2760330" y="5364019"/>
            <a:ext cx="757490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8F31B8AE-B9D3-420B-A985-7959CA8EA7C8}"/>
              </a:ext>
            </a:extLst>
          </p:cNvPr>
          <p:cNvSpPr txBox="1">
            <a:spLocks/>
          </p:cNvSpPr>
          <p:nvPr/>
        </p:nvSpPr>
        <p:spPr>
          <a:xfrm>
            <a:off x="2760330" y="4970210"/>
            <a:ext cx="989200" cy="285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000" dirty="0"/>
              <a:t>공통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228859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0D9BA4C4-2D84-40F1-BA8A-1B1576E84BAA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>
                <a:latin typeface="Verdana" panose="020B0604030504040204" pitchFamily="34" charset="0"/>
              </a:rPr>
              <a:t>핵심 객체 </a:t>
            </a:r>
            <a:r>
              <a:rPr lang="en-US" altLang="ko-KR" sz="1600" dirty="0">
                <a:latin typeface="Verdana" panose="020B0604030504040204" pitchFamily="34" charset="0"/>
              </a:rPr>
              <a:t>– Hero : Block : Box</a:t>
            </a:r>
            <a:endParaRPr lang="ko-KR" altLang="en-US" sz="1600" dirty="0">
              <a:latin typeface="Verdana" panose="020B060403050404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826555-8932-4734-9CFC-8B1E224A0D35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58E4C2B-B443-470C-86B0-31DF31C33BF7}"/>
              </a:ext>
            </a:extLst>
          </p:cNvPr>
          <p:cNvSpPr/>
          <p:nvPr/>
        </p:nvSpPr>
        <p:spPr>
          <a:xfrm>
            <a:off x="5388365" y="2560378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Hero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ECA4682-1F32-49CE-BA88-4127A82C33A6}"/>
              </a:ext>
            </a:extLst>
          </p:cNvPr>
          <p:cNvSpPr/>
          <p:nvPr/>
        </p:nvSpPr>
        <p:spPr>
          <a:xfrm>
            <a:off x="5388365" y="3241921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Sensor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DE062BF-5741-4C8A-95BD-1112AA64C6F7}"/>
              </a:ext>
            </a:extLst>
          </p:cNvPr>
          <p:cNvSpPr/>
          <p:nvPr/>
        </p:nvSpPr>
        <p:spPr>
          <a:xfrm>
            <a:off x="6803637" y="4149740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Box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BF98BE-6A0A-43B2-BE2A-8A1627BFBAC9}"/>
              </a:ext>
            </a:extLst>
          </p:cNvPr>
          <p:cNvSpPr/>
          <p:nvPr/>
        </p:nvSpPr>
        <p:spPr>
          <a:xfrm>
            <a:off x="3987077" y="4163729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Block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82FDC5A-550D-4C37-A437-387ED024E8D6}"/>
              </a:ext>
            </a:extLst>
          </p:cNvPr>
          <p:cNvSpPr/>
          <p:nvPr/>
        </p:nvSpPr>
        <p:spPr>
          <a:xfrm>
            <a:off x="5395356" y="1879132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GameObject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F9B7FC3-524F-490C-A3C7-6CEB7A81E309}"/>
              </a:ext>
            </a:extLst>
          </p:cNvPr>
          <p:cNvCxnSpPr>
            <a:stCxn id="9" idx="3"/>
            <a:endCxn id="8" idx="1"/>
          </p:cNvCxnSpPr>
          <p:nvPr/>
        </p:nvCxnSpPr>
        <p:spPr>
          <a:xfrm flipV="1">
            <a:off x="5388365" y="4333808"/>
            <a:ext cx="1415272" cy="13989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D69D762-5A8B-4BE5-8B5B-D2F73B190FB1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6789653" y="2744446"/>
            <a:ext cx="714628" cy="14052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F78265FF-1B72-42BD-99B5-5F0D129C6373}"/>
              </a:ext>
            </a:extLst>
          </p:cNvPr>
          <p:cNvCxnSpPr>
            <a:stCxn id="6" idx="1"/>
            <a:endCxn id="9" idx="0"/>
          </p:cNvCxnSpPr>
          <p:nvPr/>
        </p:nvCxnSpPr>
        <p:spPr>
          <a:xfrm flipH="1">
            <a:off x="4687721" y="2744446"/>
            <a:ext cx="700644" cy="141928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8B42C10E-70F7-4ADD-86D3-1BDC4593D67A}"/>
              </a:ext>
            </a:extLst>
          </p:cNvPr>
          <p:cNvCxnSpPr>
            <a:stCxn id="7" idx="0"/>
            <a:endCxn id="6" idx="2"/>
          </p:cNvCxnSpPr>
          <p:nvPr/>
        </p:nvCxnSpPr>
        <p:spPr>
          <a:xfrm flipV="1">
            <a:off x="6089009" y="2928513"/>
            <a:ext cx="0" cy="3134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CF401FE5-F477-4F18-9515-175C94AE8C9A}"/>
              </a:ext>
            </a:extLst>
          </p:cNvPr>
          <p:cNvCxnSpPr>
            <a:stCxn id="17" idx="2"/>
            <a:endCxn id="6" idx="0"/>
          </p:cNvCxnSpPr>
          <p:nvPr/>
        </p:nvCxnSpPr>
        <p:spPr>
          <a:xfrm flipH="1">
            <a:off x="6089009" y="2247267"/>
            <a:ext cx="6991" cy="3131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5C5C893F-1C73-40DD-929A-924685AE4478}"/>
              </a:ext>
            </a:extLst>
          </p:cNvPr>
          <p:cNvCxnSpPr>
            <a:stCxn id="17" idx="1"/>
            <a:endCxn id="9" idx="0"/>
          </p:cNvCxnSpPr>
          <p:nvPr/>
        </p:nvCxnSpPr>
        <p:spPr>
          <a:xfrm flipH="1">
            <a:off x="4687721" y="2063200"/>
            <a:ext cx="707635" cy="21005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66FFEA8-B5CF-4EFC-90FD-79BC9C83BB11}"/>
              </a:ext>
            </a:extLst>
          </p:cNvPr>
          <p:cNvCxnSpPr>
            <a:stCxn id="17" idx="3"/>
            <a:endCxn id="8" idx="0"/>
          </p:cNvCxnSpPr>
          <p:nvPr/>
        </p:nvCxnSpPr>
        <p:spPr>
          <a:xfrm>
            <a:off x="6796644" y="2063200"/>
            <a:ext cx="707637" cy="20865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7141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10DA6A5-BBD8-42C1-866D-57520DC502B6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>
                <a:latin typeface="Verdana" panose="020B0604030504040204" pitchFamily="34" charset="0"/>
              </a:rPr>
              <a:t>핵심 객체 </a:t>
            </a:r>
            <a:r>
              <a:rPr lang="en-US" altLang="ko-KR" sz="1600" dirty="0">
                <a:latin typeface="Verdana" panose="020B0604030504040204" pitchFamily="34" charset="0"/>
              </a:rPr>
              <a:t>– Hero : Block</a:t>
            </a:r>
            <a:endParaRPr lang="ko-KR" altLang="en-US" sz="1600" dirty="0">
              <a:latin typeface="Verdana" panose="020B060403050404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4154987-BB88-492C-8352-133E3426C3D3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판단 6">
            <a:extLst>
              <a:ext uri="{FF2B5EF4-FFF2-40B4-BE49-F238E27FC236}">
                <a16:creationId xmlns:a16="http://schemas.microsoft.com/office/drawing/2014/main" id="{4A658AFD-8A94-4758-BF6B-6E10364B6E58}"/>
              </a:ext>
            </a:extLst>
          </p:cNvPr>
          <p:cNvSpPr/>
          <p:nvPr/>
        </p:nvSpPr>
        <p:spPr>
          <a:xfrm>
            <a:off x="1315995" y="2141093"/>
            <a:ext cx="1767016" cy="473774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hitTest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EA5E012-F8FC-4D0C-A6DF-528CFC18BFE6}"/>
              </a:ext>
            </a:extLst>
          </p:cNvPr>
          <p:cNvSpPr/>
          <p:nvPr/>
        </p:nvSpPr>
        <p:spPr>
          <a:xfrm>
            <a:off x="1315994" y="2933692"/>
            <a:ext cx="1767016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blockCount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++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9" name="순서도: 판단 8">
            <a:extLst>
              <a:ext uri="{FF2B5EF4-FFF2-40B4-BE49-F238E27FC236}">
                <a16:creationId xmlns:a16="http://schemas.microsoft.com/office/drawing/2014/main" id="{961B65AD-A762-427D-8C41-A155F50952BA}"/>
              </a:ext>
            </a:extLst>
          </p:cNvPr>
          <p:cNvSpPr/>
          <p:nvPr/>
        </p:nvSpPr>
        <p:spPr>
          <a:xfrm>
            <a:off x="1315994" y="3620652"/>
            <a:ext cx="1767016" cy="473774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If</a:t>
            </a:r>
            <a:r>
              <a:rPr lang="ko-KR" altLang="en-US" sz="1200" dirty="0">
                <a:solidFill>
                  <a:schemeClr val="tx1"/>
                </a:solidFill>
              </a:rPr>
              <a:t>문</a:t>
            </a: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D5ACA83D-167D-4559-9113-F24F9741672D}"/>
              </a:ext>
            </a:extLst>
          </p:cNvPr>
          <p:cNvSpPr/>
          <p:nvPr/>
        </p:nvSpPr>
        <p:spPr>
          <a:xfrm>
            <a:off x="4668794" y="596860"/>
            <a:ext cx="5624384" cy="171078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blockCount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[0]&gt;0 </a:t>
            </a:r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이고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 key == 37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또는</a:t>
            </a:r>
          </a:p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blockCount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[2]&gt;0 </a:t>
            </a:r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이고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 key == 39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6118008-3AA6-4612-AEC9-A343CC7FEFCC}"/>
              </a:ext>
            </a:extLst>
          </p:cNvPr>
          <p:cNvSpPr/>
          <p:nvPr/>
        </p:nvSpPr>
        <p:spPr>
          <a:xfrm>
            <a:off x="6538783" y="2565557"/>
            <a:ext cx="1884406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Hero.velX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=0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CB3D05C-595A-4165-B408-2EC629EF4E03}"/>
              </a:ext>
            </a:extLst>
          </p:cNvPr>
          <p:cNvSpPr/>
          <p:nvPr/>
        </p:nvSpPr>
        <p:spPr>
          <a:xfrm>
            <a:off x="6538783" y="5654719"/>
            <a:ext cx="1884406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Hero.velY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=0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579D222E-CAD0-4677-9C32-834B689E2EF1}"/>
              </a:ext>
            </a:extLst>
          </p:cNvPr>
          <p:cNvSpPr/>
          <p:nvPr/>
        </p:nvSpPr>
        <p:spPr>
          <a:xfrm>
            <a:off x="4668794" y="3622883"/>
            <a:ext cx="5624384" cy="1710780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blockCount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[1]&gt;0 </a:t>
            </a:r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이고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 key == 38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또는</a:t>
            </a:r>
          </a:p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blockCount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[3]&gt;0 </a:t>
            </a:r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이고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 key == 40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606A4E7-F46D-4532-9A45-983C9B244CE0}"/>
              </a:ext>
            </a:extLst>
          </p:cNvPr>
          <p:cNvCxnSpPr>
            <a:endCxn id="7" idx="0"/>
          </p:cNvCxnSpPr>
          <p:nvPr/>
        </p:nvCxnSpPr>
        <p:spPr>
          <a:xfrm>
            <a:off x="2199502" y="1820385"/>
            <a:ext cx="1" cy="3207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086D1A7-EDA2-4051-AFAF-1ECAB2D230A8}"/>
              </a:ext>
            </a:extLst>
          </p:cNvPr>
          <p:cNvCxnSpPr/>
          <p:nvPr/>
        </p:nvCxnSpPr>
        <p:spPr>
          <a:xfrm>
            <a:off x="2199502" y="2612984"/>
            <a:ext cx="1" cy="3207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9ABCAD2-F171-4045-974D-E12BB4D89D0C}"/>
              </a:ext>
            </a:extLst>
          </p:cNvPr>
          <p:cNvCxnSpPr/>
          <p:nvPr/>
        </p:nvCxnSpPr>
        <p:spPr>
          <a:xfrm>
            <a:off x="2211856" y="3300886"/>
            <a:ext cx="1" cy="3207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AE6B252-FDF7-48DB-A25E-28E8D713961C}"/>
              </a:ext>
            </a:extLst>
          </p:cNvPr>
          <p:cNvCxnSpPr/>
          <p:nvPr/>
        </p:nvCxnSpPr>
        <p:spPr>
          <a:xfrm>
            <a:off x="2199501" y="4075771"/>
            <a:ext cx="1" cy="3207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22DB2532-20A1-405B-AAC0-1E0610C2D446}"/>
              </a:ext>
            </a:extLst>
          </p:cNvPr>
          <p:cNvCxnSpPr>
            <a:stCxn id="9" idx="3"/>
            <a:endCxn id="12" idx="1"/>
          </p:cNvCxnSpPr>
          <p:nvPr/>
        </p:nvCxnSpPr>
        <p:spPr>
          <a:xfrm flipV="1">
            <a:off x="3083010" y="1452250"/>
            <a:ext cx="1585784" cy="2405289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415D2594-DF27-4613-B6D2-FB9172FDC301}"/>
              </a:ext>
            </a:extLst>
          </p:cNvPr>
          <p:cNvCxnSpPr>
            <a:stCxn id="9" idx="3"/>
            <a:endCxn id="15" idx="1"/>
          </p:cNvCxnSpPr>
          <p:nvPr/>
        </p:nvCxnSpPr>
        <p:spPr>
          <a:xfrm>
            <a:off x="3083010" y="3857539"/>
            <a:ext cx="1585784" cy="62073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69F10C9-E48D-405F-89AB-5266B41A96BC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7480986" y="2307640"/>
            <a:ext cx="0" cy="2579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C895592B-717C-4E1D-880B-6AB598AE6697}"/>
              </a:ext>
            </a:extLst>
          </p:cNvPr>
          <p:cNvCxnSpPr>
            <a:stCxn id="15" idx="2"/>
            <a:endCxn id="14" idx="0"/>
          </p:cNvCxnSpPr>
          <p:nvPr/>
        </p:nvCxnSpPr>
        <p:spPr>
          <a:xfrm>
            <a:off x="7480986" y="5333663"/>
            <a:ext cx="0" cy="321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순서도: 준비 39">
            <a:extLst>
              <a:ext uri="{FF2B5EF4-FFF2-40B4-BE49-F238E27FC236}">
                <a16:creationId xmlns:a16="http://schemas.microsoft.com/office/drawing/2014/main" id="{402B18B5-D066-4D7A-B078-C97AA710E185}"/>
              </a:ext>
            </a:extLst>
          </p:cNvPr>
          <p:cNvSpPr/>
          <p:nvPr/>
        </p:nvSpPr>
        <p:spPr>
          <a:xfrm>
            <a:off x="1328348" y="1407885"/>
            <a:ext cx="1767016" cy="473774"/>
          </a:xfrm>
          <a:prstGeom prst="flowChartPrepa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blockCount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=[0,0,0,0]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41" name="순서도: 문서 40">
            <a:extLst>
              <a:ext uri="{FF2B5EF4-FFF2-40B4-BE49-F238E27FC236}">
                <a16:creationId xmlns:a16="http://schemas.microsoft.com/office/drawing/2014/main" id="{3AEBA69D-E478-463A-A148-ED4F5221E8CE}"/>
              </a:ext>
            </a:extLst>
          </p:cNvPr>
          <p:cNvSpPr/>
          <p:nvPr/>
        </p:nvSpPr>
        <p:spPr>
          <a:xfrm>
            <a:off x="1458098" y="4387965"/>
            <a:ext cx="1482808" cy="363165"/>
          </a:xfrm>
          <a:prstGeom prst="flowChartDocumen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result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757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3F7D30F8-C2B4-4487-A134-7F4A5E10F1B4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>
                <a:latin typeface="Verdana" panose="020B0604030504040204" pitchFamily="34" charset="0"/>
              </a:rPr>
              <a:t>핵심 객체 </a:t>
            </a:r>
            <a:r>
              <a:rPr lang="en-US" altLang="ko-KR" sz="1600" dirty="0">
                <a:latin typeface="Verdana" panose="020B0604030504040204" pitchFamily="34" charset="0"/>
              </a:rPr>
              <a:t>– Hero : Box</a:t>
            </a:r>
            <a:endParaRPr lang="ko-KR" altLang="en-US" sz="1600" dirty="0">
              <a:latin typeface="Verdana" panose="020B060403050404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A3D2309-2BBD-4EF5-B5A7-5F3DBA272F77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판단 6">
            <a:extLst>
              <a:ext uri="{FF2B5EF4-FFF2-40B4-BE49-F238E27FC236}">
                <a16:creationId xmlns:a16="http://schemas.microsoft.com/office/drawing/2014/main" id="{1EC4DD35-A0E7-404D-AD7A-16A3FB0DD65B}"/>
              </a:ext>
            </a:extLst>
          </p:cNvPr>
          <p:cNvSpPr/>
          <p:nvPr/>
        </p:nvSpPr>
        <p:spPr>
          <a:xfrm>
            <a:off x="977685" y="2637929"/>
            <a:ext cx="5913823" cy="1652431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stageArray</a:t>
            </a:r>
            <a:r>
              <a:rPr lang="en-US" altLang="ko-KR" sz="1200" dirty="0">
                <a:solidFill>
                  <a:schemeClr val="tx1"/>
                </a:solidFill>
              </a:rPr>
              <a:t>[</a:t>
            </a:r>
            <a:r>
              <a:rPr lang="ko-KR" altLang="en-US" sz="1200" dirty="0">
                <a:solidFill>
                  <a:schemeClr val="tx1"/>
                </a:solidFill>
              </a:rPr>
              <a:t>현재</a:t>
            </a:r>
            <a:r>
              <a:rPr lang="en-US" altLang="ko-KR" sz="1200" dirty="0">
                <a:solidFill>
                  <a:schemeClr val="tx1"/>
                </a:solidFill>
              </a:rPr>
              <a:t>stage][row][col]==box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또는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stageArray</a:t>
            </a:r>
            <a:r>
              <a:rPr lang="en-US" altLang="ko-KR" sz="1200" dirty="0">
                <a:solidFill>
                  <a:schemeClr val="tx1"/>
                </a:solidFill>
              </a:rPr>
              <a:t>[</a:t>
            </a:r>
            <a:r>
              <a:rPr lang="ko-KR" altLang="en-US" sz="1200" dirty="0">
                <a:solidFill>
                  <a:schemeClr val="tx1"/>
                </a:solidFill>
              </a:rPr>
              <a:t>현재</a:t>
            </a:r>
            <a:r>
              <a:rPr lang="en-US" altLang="ko-KR" sz="1200" dirty="0">
                <a:solidFill>
                  <a:schemeClr val="tx1"/>
                </a:solidFill>
              </a:rPr>
              <a:t>stage][row][col]==block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BE053C0-484D-4400-AEE3-AA711B841AE2}"/>
              </a:ext>
            </a:extLst>
          </p:cNvPr>
          <p:cNvSpPr/>
          <p:nvPr/>
        </p:nvSpPr>
        <p:spPr>
          <a:xfrm>
            <a:off x="2285301" y="1995063"/>
            <a:ext cx="3298590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checkStep</a:t>
            </a:r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>
                <a:solidFill>
                  <a:schemeClr val="tx1"/>
                </a:solidFill>
              </a:rPr>
              <a:t>다음 이동할 위치 </a:t>
            </a:r>
            <a:r>
              <a:rPr lang="en-US" altLang="ko-KR" sz="1200" dirty="0">
                <a:solidFill>
                  <a:schemeClr val="tx1"/>
                </a:solidFill>
              </a:rPr>
              <a:t>: </a:t>
            </a:r>
            <a:r>
              <a:rPr lang="en-US" altLang="ko-KR" sz="1200" dirty="0" err="1">
                <a:solidFill>
                  <a:schemeClr val="tx1"/>
                </a:solidFill>
              </a:rPr>
              <a:t>row,col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FB16D11-57C5-465D-B423-69A89058E054}"/>
              </a:ext>
            </a:extLst>
          </p:cNvPr>
          <p:cNvSpPr/>
          <p:nvPr/>
        </p:nvSpPr>
        <p:spPr>
          <a:xfrm>
            <a:off x="8531931" y="1995063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true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367ABCB-1CA4-4BE1-9BDA-B4D207AD7B9A}"/>
              </a:ext>
            </a:extLst>
          </p:cNvPr>
          <p:cNvSpPr/>
          <p:nvPr/>
        </p:nvSpPr>
        <p:spPr>
          <a:xfrm>
            <a:off x="3233952" y="4594149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false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F2734AD-BCF9-47F0-9E39-E8534A3695A3}"/>
              </a:ext>
            </a:extLst>
          </p:cNvPr>
          <p:cNvSpPr/>
          <p:nvPr/>
        </p:nvSpPr>
        <p:spPr>
          <a:xfrm>
            <a:off x="7907836" y="3053080"/>
            <a:ext cx="2649477" cy="24745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 algn="ctr"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move()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이동할 값의 위치에</a:t>
            </a:r>
            <a:endParaRPr lang="en-US" altLang="ko-KR" sz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박스 번호인 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번을 놓는다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algn="ctr"/>
            <a:endParaRPr lang="en-US" altLang="ko-KR" sz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2. swap()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박스가 원래 있었던 곳을</a:t>
            </a:r>
            <a:endParaRPr lang="en-US" altLang="ko-KR" sz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아무것도 없는 상태의 번호인</a:t>
            </a:r>
            <a:endParaRPr lang="en-US" altLang="ko-KR" sz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</a:t>
            </a:r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으로 바꾸어 놓는다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01A34C3-EEFA-4584-9BD5-440C4C6EB6C8}"/>
              </a:ext>
            </a:extLst>
          </p:cNvPr>
          <p:cNvCxnSpPr>
            <a:stCxn id="8" idx="2"/>
            <a:endCxn id="7" idx="0"/>
          </p:cNvCxnSpPr>
          <p:nvPr/>
        </p:nvCxnSpPr>
        <p:spPr>
          <a:xfrm>
            <a:off x="3934596" y="2363198"/>
            <a:ext cx="1" cy="2747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8BE978B7-B33D-4928-B6A0-CF0778A71AC3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flipH="1">
            <a:off x="3934596" y="4290360"/>
            <a:ext cx="1" cy="303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B23860BB-99C5-4ABC-8C72-14B5AF03AEC3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6891508" y="2179131"/>
            <a:ext cx="1640423" cy="1285014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D6D51E1-ECDF-4F43-B16B-30C590137604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9232575" y="2363198"/>
            <a:ext cx="0" cy="6898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2162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78E08FDC-BC0C-4154-9781-D21A7CE245B7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>
                <a:latin typeface="Verdana" panose="020B0604030504040204" pitchFamily="34" charset="0"/>
              </a:rPr>
              <a:t>Customizing Map </a:t>
            </a:r>
            <a:r>
              <a:rPr lang="ko-KR" altLang="en-US" sz="1600" dirty="0">
                <a:latin typeface="Verdana" panose="020B0604030504040204" pitchFamily="34" charset="0"/>
              </a:rPr>
              <a:t>구현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B5A9BCB-CC6F-446B-B850-ADF55DC600E6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순서도: 준비 11">
            <a:extLst>
              <a:ext uri="{FF2B5EF4-FFF2-40B4-BE49-F238E27FC236}">
                <a16:creationId xmlns:a16="http://schemas.microsoft.com/office/drawing/2014/main" id="{43B40EA1-E81F-41F4-AC7B-16DC9B284660}"/>
              </a:ext>
            </a:extLst>
          </p:cNvPr>
          <p:cNvSpPr/>
          <p:nvPr/>
        </p:nvSpPr>
        <p:spPr>
          <a:xfrm>
            <a:off x="5212492" y="947168"/>
            <a:ext cx="1767016" cy="473774"/>
          </a:xfrm>
          <a:prstGeom prst="flowChartPrepa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cellArray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[][]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F79C4DA-52B5-456F-9961-7F787BCF1577}"/>
              </a:ext>
            </a:extLst>
          </p:cNvPr>
          <p:cNvSpPr/>
          <p:nvPr/>
        </p:nvSpPr>
        <p:spPr>
          <a:xfrm>
            <a:off x="4925200" y="5287222"/>
            <a:ext cx="2340490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objectManager.removeAll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()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5AEECEE-E9AF-4081-A4C0-376DD10BD806}"/>
              </a:ext>
            </a:extLst>
          </p:cNvPr>
          <p:cNvSpPr/>
          <p:nvPr/>
        </p:nvSpPr>
        <p:spPr>
          <a:xfrm>
            <a:off x="4688186" y="5790476"/>
            <a:ext cx="2804984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현재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stage=stageArray.length-1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8D9460-9B98-43C5-80FB-390CCB0078EE}"/>
              </a:ext>
            </a:extLst>
          </p:cNvPr>
          <p:cNvSpPr/>
          <p:nvPr/>
        </p:nvSpPr>
        <p:spPr>
          <a:xfrm>
            <a:off x="5207725" y="6293730"/>
            <a:ext cx="1765906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객체 생성 초기화</a:t>
            </a:r>
          </a:p>
        </p:txBody>
      </p:sp>
      <p:sp>
        <p:nvSpPr>
          <p:cNvPr id="19" name="순서도: 데이터 18">
            <a:extLst>
              <a:ext uri="{FF2B5EF4-FFF2-40B4-BE49-F238E27FC236}">
                <a16:creationId xmlns:a16="http://schemas.microsoft.com/office/drawing/2014/main" id="{C258201A-EC91-4C02-8057-537D38FC8D98}"/>
              </a:ext>
            </a:extLst>
          </p:cNvPr>
          <p:cNvSpPr/>
          <p:nvPr/>
        </p:nvSpPr>
        <p:spPr>
          <a:xfrm>
            <a:off x="4445465" y="331253"/>
            <a:ext cx="3301070" cy="473774"/>
          </a:xfrm>
          <a:prstGeom prst="flowChartInputOutp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사용자입력</a:t>
            </a:r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</a:rPr>
              <a:t>objType</a:t>
            </a:r>
            <a:r>
              <a:rPr lang="en-US" altLang="ko-KR" sz="1200" dirty="0">
                <a:solidFill>
                  <a:schemeClr val="tx1"/>
                </a:solidFill>
              </a:rPr>
              <a:t>, color)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1" name="순서도: 처리 20">
            <a:extLst>
              <a:ext uri="{FF2B5EF4-FFF2-40B4-BE49-F238E27FC236}">
                <a16:creationId xmlns:a16="http://schemas.microsoft.com/office/drawing/2014/main" id="{9A626C98-9F2F-44D6-893F-5F364B085C84}"/>
              </a:ext>
            </a:extLst>
          </p:cNvPr>
          <p:cNvSpPr/>
          <p:nvPr/>
        </p:nvSpPr>
        <p:spPr>
          <a:xfrm>
            <a:off x="4392054" y="1586308"/>
            <a:ext cx="3407892" cy="3055544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CE5AE27-BB3B-4C91-9D27-5D8E041A476D}"/>
              </a:ext>
            </a:extLst>
          </p:cNvPr>
          <p:cNvSpPr/>
          <p:nvPr/>
        </p:nvSpPr>
        <p:spPr>
          <a:xfrm>
            <a:off x="4392054" y="1570778"/>
            <a:ext cx="3407891" cy="3304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반복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		      a=0,18,1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23" name="순서도: 처리 22">
            <a:extLst>
              <a:ext uri="{FF2B5EF4-FFF2-40B4-BE49-F238E27FC236}">
                <a16:creationId xmlns:a16="http://schemas.microsoft.com/office/drawing/2014/main" id="{AF0E581A-75A4-4DEB-9CD7-35BA97C7F5FF}"/>
              </a:ext>
            </a:extLst>
          </p:cNvPr>
          <p:cNvSpPr/>
          <p:nvPr/>
        </p:nvSpPr>
        <p:spPr>
          <a:xfrm>
            <a:off x="4688186" y="2186693"/>
            <a:ext cx="2815628" cy="224391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8F5EA77-0BA0-4B1A-A674-67236CE08C7E}"/>
              </a:ext>
            </a:extLst>
          </p:cNvPr>
          <p:cNvSpPr/>
          <p:nvPr/>
        </p:nvSpPr>
        <p:spPr>
          <a:xfrm>
            <a:off x="4688186" y="2051016"/>
            <a:ext cx="2815626" cy="2864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Verdana" panose="020B0604030504040204" pitchFamily="34" charset="0"/>
              </a:rPr>
              <a:t>반복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	         </a:t>
            </a:r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i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=0,18,1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20" name="순서도: 판단 19">
            <a:extLst>
              <a:ext uri="{FF2B5EF4-FFF2-40B4-BE49-F238E27FC236}">
                <a16:creationId xmlns:a16="http://schemas.microsoft.com/office/drawing/2014/main" id="{B4627AB2-05C4-490D-88B9-98C580FDCEB9}"/>
              </a:ext>
            </a:extLst>
          </p:cNvPr>
          <p:cNvSpPr/>
          <p:nvPr/>
        </p:nvSpPr>
        <p:spPr>
          <a:xfrm>
            <a:off x="4725070" y="2441212"/>
            <a:ext cx="2741859" cy="829182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cell.objType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순서도: 준비 7">
            <a:extLst>
              <a:ext uri="{FF2B5EF4-FFF2-40B4-BE49-F238E27FC236}">
                <a16:creationId xmlns:a16="http://schemas.microsoft.com/office/drawing/2014/main" id="{4884A22D-5637-4B94-A63C-291930EB7973}"/>
              </a:ext>
            </a:extLst>
          </p:cNvPr>
          <p:cNvSpPr/>
          <p:nvPr/>
        </p:nvSpPr>
        <p:spPr>
          <a:xfrm>
            <a:off x="4623016" y="3368587"/>
            <a:ext cx="2945968" cy="414093"/>
          </a:xfrm>
          <a:prstGeom prst="flowChartPrepa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tempStageArray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[][]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10" name="순서도: 준비 9">
            <a:extLst>
              <a:ext uri="{FF2B5EF4-FFF2-40B4-BE49-F238E27FC236}">
                <a16:creationId xmlns:a16="http://schemas.microsoft.com/office/drawing/2014/main" id="{D1FEB50C-59F0-4E72-9783-B5E59A08504C}"/>
              </a:ext>
            </a:extLst>
          </p:cNvPr>
          <p:cNvSpPr/>
          <p:nvPr/>
        </p:nvSpPr>
        <p:spPr>
          <a:xfrm>
            <a:off x="4623016" y="3880873"/>
            <a:ext cx="2945968" cy="414093"/>
          </a:xfrm>
          <a:prstGeom prst="flowChartPreparat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tempPointerArray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[][]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DDBBEC6-7B7D-4F73-A34C-7003B2E5968D}"/>
              </a:ext>
            </a:extLst>
          </p:cNvPr>
          <p:cNvCxnSpPr>
            <a:stCxn id="19" idx="4"/>
            <a:endCxn id="12" idx="0"/>
          </p:cNvCxnSpPr>
          <p:nvPr/>
        </p:nvCxnSpPr>
        <p:spPr>
          <a:xfrm>
            <a:off x="6096000" y="805027"/>
            <a:ext cx="0" cy="1421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B84D35CA-570D-4112-B603-13A95B00AB7F}"/>
              </a:ext>
            </a:extLst>
          </p:cNvPr>
          <p:cNvCxnSpPr>
            <a:stCxn id="12" idx="2"/>
            <a:endCxn id="22" idx="0"/>
          </p:cNvCxnSpPr>
          <p:nvPr/>
        </p:nvCxnSpPr>
        <p:spPr>
          <a:xfrm>
            <a:off x="6096000" y="1420942"/>
            <a:ext cx="0" cy="149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CE475CA-BD04-43DD-996E-80026E5A788C}"/>
              </a:ext>
            </a:extLst>
          </p:cNvPr>
          <p:cNvCxnSpPr>
            <a:stCxn id="22" idx="2"/>
          </p:cNvCxnSpPr>
          <p:nvPr/>
        </p:nvCxnSpPr>
        <p:spPr>
          <a:xfrm flipH="1">
            <a:off x="6095999" y="1901180"/>
            <a:ext cx="1" cy="1498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6AF9F72-DF6A-418F-BF90-A2D970D522D3}"/>
              </a:ext>
            </a:extLst>
          </p:cNvPr>
          <p:cNvCxnSpPr>
            <a:stCxn id="20" idx="2"/>
            <a:endCxn id="8" idx="0"/>
          </p:cNvCxnSpPr>
          <p:nvPr/>
        </p:nvCxnSpPr>
        <p:spPr>
          <a:xfrm>
            <a:off x="6096000" y="3270394"/>
            <a:ext cx="0" cy="981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D14C1C94-FBD9-46FC-B0D2-9271187DA27D}"/>
              </a:ext>
            </a:extLst>
          </p:cNvPr>
          <p:cNvCxnSpPr>
            <a:stCxn id="8" idx="2"/>
            <a:endCxn id="10" idx="0"/>
          </p:cNvCxnSpPr>
          <p:nvPr/>
        </p:nvCxnSpPr>
        <p:spPr>
          <a:xfrm>
            <a:off x="6096000" y="3782680"/>
            <a:ext cx="0" cy="981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4982DDD7-FE98-4935-90A8-41AD7882F357}"/>
              </a:ext>
            </a:extLst>
          </p:cNvPr>
          <p:cNvCxnSpPr>
            <a:stCxn id="10" idx="2"/>
            <a:endCxn id="15" idx="0"/>
          </p:cNvCxnSpPr>
          <p:nvPr/>
        </p:nvCxnSpPr>
        <p:spPr>
          <a:xfrm flipH="1">
            <a:off x="6095445" y="4294966"/>
            <a:ext cx="555" cy="9922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DC95C87-EC83-4B06-8F70-FFC670B1D642}"/>
              </a:ext>
            </a:extLst>
          </p:cNvPr>
          <p:cNvCxnSpPr>
            <a:stCxn id="15" idx="2"/>
            <a:endCxn id="16" idx="0"/>
          </p:cNvCxnSpPr>
          <p:nvPr/>
        </p:nvCxnSpPr>
        <p:spPr>
          <a:xfrm flipH="1">
            <a:off x="6090678" y="5655357"/>
            <a:ext cx="4767" cy="1351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CAA5637-0842-45CA-B03F-B6BAC40A349F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6090678" y="6158611"/>
            <a:ext cx="0" cy="1351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DF67AB7-FFED-48B6-85FB-D3E8146B234C}"/>
              </a:ext>
            </a:extLst>
          </p:cNvPr>
          <p:cNvSpPr/>
          <p:nvPr/>
        </p:nvSpPr>
        <p:spPr>
          <a:xfrm>
            <a:off x="3117806" y="4783968"/>
            <a:ext cx="5956387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stageArray.push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tempStageArray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), </a:t>
            </a:r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pointerArray.push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Verdana" panose="020B0604030504040204" pitchFamily="34" charset="0"/>
              </a:rPr>
              <a:t>tempPointArray</a:t>
            </a:r>
            <a:r>
              <a:rPr lang="en-US" altLang="ko-KR" sz="1200" dirty="0">
                <a:solidFill>
                  <a:schemeClr val="tx1"/>
                </a:solidFill>
                <a:latin typeface="Verdana" panose="020B0604030504040204" pitchFamily="34" charset="0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B38F61D-DBEA-4CDC-A52E-2FC424930CDF}"/>
              </a:ext>
            </a:extLst>
          </p:cNvPr>
          <p:cNvCxnSpPr>
            <a:stCxn id="24" idx="2"/>
            <a:endCxn id="20" idx="0"/>
          </p:cNvCxnSpPr>
          <p:nvPr/>
        </p:nvCxnSpPr>
        <p:spPr>
          <a:xfrm>
            <a:off x="6095999" y="2337480"/>
            <a:ext cx="1" cy="1037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153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E9DAA688-F359-493F-9FAB-430B31EC49F8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/>
              <a:t>게임 시연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BF5163A-9A19-43C2-9CFB-F6DF452E9EA5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hlinkClick r:id="rId2" action="ppaction://hlinkfile"/>
            <a:extLst>
              <a:ext uri="{FF2B5EF4-FFF2-40B4-BE49-F238E27FC236}">
                <a16:creationId xmlns:a16="http://schemas.microsoft.com/office/drawing/2014/main" id="{113192FF-4D3B-4FC6-AB38-6D26BE7D25D1}"/>
              </a:ext>
            </a:extLst>
          </p:cNvPr>
          <p:cNvSpPr/>
          <p:nvPr/>
        </p:nvSpPr>
        <p:spPr>
          <a:xfrm>
            <a:off x="4985657" y="3099460"/>
            <a:ext cx="2220686" cy="76002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Play ‘Sokoban’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749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409E427-D0CB-400F-A0E0-5527F19028C9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/>
              <a:t>개인 평가 및 느낀 점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27ECE8-200E-419E-AC9F-1C91A1E44C34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40A49A9-C599-4574-AC96-7BBA1302B14E}"/>
              </a:ext>
            </a:extLst>
          </p:cNvPr>
          <p:cNvSpPr txBox="1">
            <a:spLocks/>
          </p:cNvSpPr>
          <p:nvPr/>
        </p:nvSpPr>
        <p:spPr>
          <a:xfrm>
            <a:off x="3723241" y="2461866"/>
            <a:ext cx="6561662" cy="15397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000" dirty="0">
                <a:latin typeface="Verdana" panose="020B0604030504040204" pitchFamily="34" charset="0"/>
              </a:rPr>
              <a:t>사용자가 게임 </a:t>
            </a:r>
            <a:r>
              <a:rPr lang="en-US" altLang="ko-KR" sz="1000" dirty="0">
                <a:latin typeface="Verdana" panose="020B0604030504040204" pitchFamily="34" charset="0"/>
              </a:rPr>
              <a:t>stage</a:t>
            </a:r>
            <a:r>
              <a:rPr lang="ko-KR" altLang="en-US" sz="1000" dirty="0">
                <a:latin typeface="Verdana" panose="020B0604030504040204" pitchFamily="34" charset="0"/>
              </a:rPr>
              <a:t>를 하나 </a:t>
            </a:r>
            <a:r>
              <a:rPr lang="ko-KR" altLang="en-US" sz="1000" dirty="0" err="1">
                <a:latin typeface="Verdana" panose="020B0604030504040204" pitchFamily="34" charset="0"/>
              </a:rPr>
              <a:t>하나</a:t>
            </a:r>
            <a:r>
              <a:rPr lang="ko-KR" altLang="en-US" sz="1000" dirty="0">
                <a:latin typeface="Verdana" panose="020B0604030504040204" pitchFamily="34" charset="0"/>
              </a:rPr>
              <a:t> 기록을 갱신할 때마다 그 정보를 </a:t>
            </a:r>
            <a:r>
              <a:rPr lang="ko-KR" altLang="en-US" sz="1000" dirty="0" err="1">
                <a:latin typeface="Verdana" panose="020B0604030504040204" pitchFamily="34" charset="0"/>
              </a:rPr>
              <a:t>저장해놓고</a:t>
            </a:r>
            <a:r>
              <a:rPr lang="ko-KR" altLang="en-US" sz="1000" dirty="0">
                <a:latin typeface="Verdana" panose="020B0604030504040204" pitchFamily="34" charset="0"/>
              </a:rPr>
              <a:t> 추후에 동일 사용자가 접속시에는 아직 클리어하지 못한 게임부터 실행</a:t>
            </a:r>
            <a:endParaRPr lang="en-US" altLang="ko-KR" sz="1000" dirty="0">
              <a:latin typeface="Verdana" panose="020B0604030504040204" pitchFamily="34" charset="0"/>
            </a:endParaRPr>
          </a:p>
          <a:p>
            <a:pPr marL="0" indent="0">
              <a:buNone/>
            </a:pPr>
            <a:r>
              <a:rPr lang="ko-KR" altLang="en-US" sz="1000" dirty="0">
                <a:latin typeface="Verdana" panose="020B0604030504040204" pitchFamily="34" charset="0"/>
              </a:rPr>
              <a:t>사용자가 박스를 잘못 옮겼을 경우 제한된 기회를 통해 전의 위치로 옮기는 기능 추가</a:t>
            </a:r>
            <a:endParaRPr lang="en-US" altLang="ko-KR" sz="1000" dirty="0">
              <a:latin typeface="Verdana" panose="020B0604030504040204" pitchFamily="34" charset="0"/>
            </a:endParaRPr>
          </a:p>
          <a:p>
            <a:pPr marL="0" indent="0">
              <a:buNone/>
            </a:pPr>
            <a:r>
              <a:rPr lang="ko-KR" altLang="en-US" sz="1000" dirty="0">
                <a:latin typeface="Verdana" panose="020B0604030504040204" pitchFamily="34" charset="0"/>
              </a:rPr>
              <a:t>캐릭터가 좀 더 자연스럽게 움직일 수 있도록 이미지 추가</a:t>
            </a:r>
            <a:endParaRPr lang="en-US" altLang="ko-KR" sz="1000" dirty="0">
              <a:latin typeface="Verdana" panose="020B0604030504040204" pitchFamily="34" charset="0"/>
            </a:endParaRPr>
          </a:p>
          <a:p>
            <a:pPr marL="0" indent="0">
              <a:buNone/>
            </a:pPr>
            <a:r>
              <a:rPr lang="ko-KR" altLang="en-US" sz="1000" dirty="0">
                <a:latin typeface="Verdana" panose="020B0604030504040204" pitchFamily="34" charset="0"/>
              </a:rPr>
              <a:t>캐릭터가 방향을 틀 때에도 걸음 수가 증가하는 부분 수정</a:t>
            </a:r>
            <a:endParaRPr lang="en-US" altLang="ko-KR" sz="1000" dirty="0">
              <a:latin typeface="Verdana" panose="020B0604030504040204" pitchFamily="34" charset="0"/>
            </a:endParaRPr>
          </a:p>
          <a:p>
            <a:pPr marL="0" indent="0">
              <a:buNone/>
            </a:pPr>
            <a:r>
              <a:rPr lang="ko-KR" altLang="en-US" sz="1000" dirty="0">
                <a:latin typeface="Verdana" panose="020B0604030504040204" pitchFamily="34" charset="0"/>
              </a:rPr>
              <a:t>커스터마이징 맵 추가 기능들 보완</a:t>
            </a:r>
            <a:endParaRPr lang="en-US" altLang="ko-KR" sz="1000" dirty="0">
              <a:latin typeface="Verdana" panose="020B0604030504040204" pitchFamily="34" charset="0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C44C3A6E-B404-41A4-AE10-239FB32856DD}"/>
              </a:ext>
            </a:extLst>
          </p:cNvPr>
          <p:cNvSpPr txBox="1">
            <a:spLocks/>
          </p:cNvSpPr>
          <p:nvPr/>
        </p:nvSpPr>
        <p:spPr>
          <a:xfrm>
            <a:off x="3723241" y="4578868"/>
            <a:ext cx="7550790" cy="13149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000" dirty="0">
                <a:latin typeface="Verdana" panose="020B0604030504040204" pitchFamily="34" charset="0"/>
              </a:rPr>
              <a:t>내게 부족한 점이 무엇인지 알게 되는 중요한 기간이었다</a:t>
            </a:r>
            <a:r>
              <a:rPr lang="en-US" altLang="ko-KR" sz="1000" dirty="0">
                <a:latin typeface="Verdana" panose="020B0604030504040204" pitchFamily="34" charset="0"/>
              </a:rPr>
              <a:t>.</a:t>
            </a:r>
          </a:p>
          <a:p>
            <a:pPr marL="0" indent="0">
              <a:buNone/>
            </a:pPr>
            <a:r>
              <a:rPr lang="ko-KR" altLang="en-US" sz="1000" dirty="0">
                <a:latin typeface="Verdana" panose="020B0604030504040204" pitchFamily="34" charset="0"/>
              </a:rPr>
              <a:t>기초를 확실하게 알아야 </a:t>
            </a:r>
            <a:r>
              <a:rPr lang="ko-KR" altLang="en-US" sz="1000" dirty="0" err="1">
                <a:latin typeface="Verdana" panose="020B0604030504040204" pitchFamily="34" charset="0"/>
              </a:rPr>
              <a:t>심화적인</a:t>
            </a:r>
            <a:r>
              <a:rPr lang="ko-KR" altLang="en-US" sz="1000" dirty="0">
                <a:latin typeface="Verdana" panose="020B0604030504040204" pitchFamily="34" charset="0"/>
              </a:rPr>
              <a:t> 부분들을 처리할 수 있다는 것을 다시한번 </a:t>
            </a:r>
            <a:r>
              <a:rPr lang="ko-KR" altLang="en-US" sz="1000" dirty="0" err="1">
                <a:latin typeface="Verdana" panose="020B0604030504040204" pitchFamily="34" charset="0"/>
              </a:rPr>
              <a:t>깨달았다</a:t>
            </a:r>
            <a:r>
              <a:rPr lang="en-US" altLang="ko-KR" sz="1000" dirty="0">
                <a:latin typeface="Verdana" panose="020B0604030504040204" pitchFamily="34" charset="0"/>
              </a:rPr>
              <a:t>.</a:t>
            </a:r>
          </a:p>
          <a:p>
            <a:pPr marL="0" indent="0">
              <a:buNone/>
            </a:pPr>
            <a:r>
              <a:rPr lang="ko-KR" altLang="en-US" sz="1000" dirty="0">
                <a:latin typeface="Verdana" panose="020B0604030504040204" pitchFamily="34" charset="0"/>
              </a:rPr>
              <a:t>게임 제작을 하면서 이론으로만 공부했을 때와는 또 다른 재미를 느낄 수 있었으며</a:t>
            </a:r>
            <a:r>
              <a:rPr lang="en-US" altLang="ko-KR" sz="1000" dirty="0">
                <a:latin typeface="Verdana" panose="020B0604030504040204" pitchFamily="34" charset="0"/>
              </a:rPr>
              <a:t>, </a:t>
            </a:r>
            <a:r>
              <a:rPr lang="ko-KR" altLang="en-US" sz="1000" dirty="0">
                <a:latin typeface="Verdana" panose="020B0604030504040204" pitchFamily="34" charset="0"/>
              </a:rPr>
              <a:t>많은 것들을 배울 수 있었다</a:t>
            </a:r>
            <a:r>
              <a:rPr lang="en-US" altLang="ko-KR" sz="1000" dirty="0">
                <a:latin typeface="Verdana" panose="020B0604030504040204" pitchFamily="34" charset="0"/>
              </a:rPr>
              <a:t>.</a:t>
            </a:r>
          </a:p>
          <a:p>
            <a:pPr marL="0" indent="0">
              <a:buNone/>
            </a:pPr>
            <a:r>
              <a:rPr lang="ko-KR" altLang="en-US" sz="1000" dirty="0">
                <a:latin typeface="Verdana" panose="020B0604030504040204" pitchFamily="34" charset="0"/>
              </a:rPr>
              <a:t>아쉬웠던 부분에 대해서는 꼭 다시한번 구현해 보고 싶다</a:t>
            </a:r>
            <a:r>
              <a:rPr lang="en-US" altLang="ko-KR" sz="1000" dirty="0">
                <a:latin typeface="Verdana" panose="020B0604030504040204" pitchFamily="34" charset="0"/>
              </a:rPr>
              <a:t>.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589D5C8-836C-4EBF-AC20-95DE15872CEC}"/>
              </a:ext>
            </a:extLst>
          </p:cNvPr>
          <p:cNvSpPr txBox="1">
            <a:spLocks/>
          </p:cNvSpPr>
          <p:nvPr/>
        </p:nvSpPr>
        <p:spPr>
          <a:xfrm>
            <a:off x="1595191" y="2544025"/>
            <a:ext cx="1442206" cy="316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000"/>
              <a:t>아쉬운 점</a:t>
            </a:r>
            <a:endParaRPr lang="en-US" altLang="ko-KR" sz="1000" dirty="0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5D2E89D0-62ED-462B-BEC9-FAA60DFB1898}"/>
              </a:ext>
            </a:extLst>
          </p:cNvPr>
          <p:cNvSpPr txBox="1">
            <a:spLocks/>
          </p:cNvSpPr>
          <p:nvPr/>
        </p:nvSpPr>
        <p:spPr>
          <a:xfrm>
            <a:off x="1595191" y="4578868"/>
            <a:ext cx="1442206" cy="3168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000" dirty="0"/>
              <a:t>좋았던 점</a:t>
            </a:r>
            <a:endParaRPr lang="en-US" altLang="ko-KR" sz="1000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3A37279-DDB5-40E0-8EAB-BCD3EB2165B0}"/>
              </a:ext>
            </a:extLst>
          </p:cNvPr>
          <p:cNvCxnSpPr>
            <a:cxnSpLocks/>
          </p:cNvCxnSpPr>
          <p:nvPr/>
        </p:nvCxnSpPr>
        <p:spPr>
          <a:xfrm>
            <a:off x="1528079" y="4101219"/>
            <a:ext cx="887427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0599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0EB05F61-1358-45D3-8F8D-035C665B8178}"/>
              </a:ext>
            </a:extLst>
          </p:cNvPr>
          <p:cNvSpPr txBox="1">
            <a:spLocks/>
          </p:cNvSpPr>
          <p:nvPr/>
        </p:nvSpPr>
        <p:spPr>
          <a:xfrm>
            <a:off x="4955097" y="3143257"/>
            <a:ext cx="2281806" cy="571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Verdana" panose="020B0604030504040204" pitchFamily="34" charset="0"/>
                <a:ea typeface="Verdana" panose="020B0604030504040204" pitchFamily="34" charset="0"/>
              </a:rPr>
              <a:t>Thank you</a:t>
            </a:r>
            <a:endParaRPr lang="ko-KR" altLang="en-US" sz="3200" dirty="0">
              <a:latin typeface="Verdana" panose="020B060403050404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EC4683C-9A43-412F-8F1A-9E29C25B7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903" y="3421486"/>
            <a:ext cx="287617" cy="29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339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08EB54-2D7F-4E5C-B62D-6C4DBEA9A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2919" y="2013888"/>
            <a:ext cx="1326159" cy="516229"/>
          </a:xfrm>
        </p:spPr>
        <p:txBody>
          <a:bodyPr>
            <a:normAutofit/>
          </a:bodyPr>
          <a:lstStyle/>
          <a:p>
            <a:pPr algn="ctr"/>
            <a:r>
              <a:rPr lang="en-US" altLang="ko-KR" sz="1600" b="1" dirty="0">
                <a:latin typeface="Verdana" panose="020B0604030504040204" pitchFamily="34" charset="0"/>
                <a:ea typeface="Verdana" panose="020B0604030504040204" pitchFamily="34" charset="0"/>
              </a:rPr>
              <a:t>contents</a:t>
            </a:r>
            <a:endParaRPr lang="ko-KR" altLang="en-US" sz="1600" b="1" dirty="0">
              <a:latin typeface="Verdana" panose="020B060403050404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9D0C92-46D9-42DE-9384-9ECADB15D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963" y="3019035"/>
            <a:ext cx="1840073" cy="23519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1. </a:t>
            </a:r>
            <a:r>
              <a:rPr lang="ko-KR" altLang="en-US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프로젝트 주제</a:t>
            </a:r>
            <a:endParaRPr lang="en-US" altLang="ko-KR" sz="1200" dirty="0">
              <a:latin typeface="휴먼고딕" panose="02010504000101010101" pitchFamily="2" charset="-127"/>
              <a:ea typeface="휴먼고딕" panose="02010504000101010101" pitchFamily="2" charset="-127"/>
            </a:endParaRPr>
          </a:p>
          <a:p>
            <a:pPr marL="0" indent="0">
              <a:buNone/>
            </a:pPr>
            <a:r>
              <a:rPr lang="en-US" altLang="ko-KR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2. </a:t>
            </a:r>
            <a:r>
              <a:rPr lang="ko-KR" altLang="en-US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프로젝트 목표</a:t>
            </a:r>
            <a:endParaRPr lang="en-US" altLang="ko-KR" sz="1200" dirty="0">
              <a:latin typeface="휴먼고딕" panose="02010504000101010101" pitchFamily="2" charset="-127"/>
              <a:ea typeface="휴먼고딕" panose="02010504000101010101" pitchFamily="2" charset="-127"/>
            </a:endParaRPr>
          </a:p>
          <a:p>
            <a:pPr marL="0" indent="0">
              <a:buNone/>
            </a:pPr>
            <a:r>
              <a:rPr lang="en-US" altLang="ko-KR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3. </a:t>
            </a:r>
            <a:r>
              <a:rPr lang="ko-KR" altLang="en-US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프로젝트 계획</a:t>
            </a:r>
            <a:endParaRPr lang="en-US" altLang="ko-KR" sz="1200" dirty="0">
              <a:latin typeface="휴먼고딕" panose="02010504000101010101" pitchFamily="2" charset="-127"/>
              <a:ea typeface="휴먼고딕" panose="02010504000101010101" pitchFamily="2" charset="-127"/>
            </a:endParaRPr>
          </a:p>
          <a:p>
            <a:pPr marL="0" indent="0">
              <a:buNone/>
            </a:pPr>
            <a:r>
              <a:rPr lang="en-US" altLang="ko-KR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4. </a:t>
            </a:r>
            <a:r>
              <a:rPr lang="ko-KR" altLang="en-US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개발 환경</a:t>
            </a:r>
            <a:endParaRPr lang="en-US" altLang="ko-KR" sz="1200" dirty="0">
              <a:latin typeface="휴먼고딕" panose="02010504000101010101" pitchFamily="2" charset="-127"/>
              <a:ea typeface="휴먼고딕" panose="02010504000101010101" pitchFamily="2" charset="-127"/>
            </a:endParaRPr>
          </a:p>
          <a:p>
            <a:pPr marL="0" indent="0">
              <a:buNone/>
            </a:pPr>
            <a:r>
              <a:rPr lang="en-US" altLang="ko-KR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5. </a:t>
            </a:r>
            <a:r>
              <a:rPr lang="ko-KR" altLang="en-US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프로젝트 구현 소스</a:t>
            </a:r>
            <a:endParaRPr lang="en-US" altLang="ko-KR" sz="1200" dirty="0">
              <a:latin typeface="휴먼고딕" panose="02010504000101010101" pitchFamily="2" charset="-127"/>
              <a:ea typeface="휴먼고딕" panose="02010504000101010101" pitchFamily="2" charset="-127"/>
            </a:endParaRPr>
          </a:p>
          <a:p>
            <a:pPr marL="0" indent="0">
              <a:buNone/>
            </a:pPr>
            <a:r>
              <a:rPr lang="en-US" altLang="ko-KR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6. </a:t>
            </a:r>
            <a:r>
              <a:rPr lang="ko-KR" altLang="en-US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게임 시연</a:t>
            </a:r>
            <a:endParaRPr lang="en-US" altLang="ko-KR" sz="1200" dirty="0">
              <a:latin typeface="휴먼고딕" panose="02010504000101010101" pitchFamily="2" charset="-127"/>
              <a:ea typeface="휴먼고딕" panose="02010504000101010101" pitchFamily="2" charset="-127"/>
            </a:endParaRPr>
          </a:p>
          <a:p>
            <a:pPr marL="0" indent="0">
              <a:buNone/>
            </a:pPr>
            <a:r>
              <a:rPr lang="en-US" altLang="ko-KR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7. </a:t>
            </a:r>
            <a:r>
              <a:rPr lang="ko-KR" altLang="en-US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개인 평가</a:t>
            </a:r>
            <a:endParaRPr lang="en-US" altLang="ko-KR" sz="1200" dirty="0">
              <a:latin typeface="휴먼고딕" panose="02010504000101010101" pitchFamily="2" charset="-127"/>
              <a:ea typeface="휴먼고딕" panose="02010504000101010101" pitchFamily="2" charset="-127"/>
            </a:endParaRPr>
          </a:p>
          <a:p>
            <a:pPr marL="0" indent="0">
              <a:buNone/>
            </a:pPr>
            <a:r>
              <a:rPr lang="en-US" altLang="ko-KR" sz="1200" dirty="0">
                <a:latin typeface="휴먼고딕" panose="02010504000101010101" pitchFamily="2" charset="-127"/>
                <a:ea typeface="휴먼고딕" panose="02010504000101010101" pitchFamily="2" charset="-127"/>
              </a:rPr>
              <a:t>8. </a:t>
            </a:r>
            <a:r>
              <a:rPr lang="ko-KR" altLang="en-US" sz="1200" dirty="0" err="1">
                <a:latin typeface="휴먼고딕" panose="02010504000101010101" pitchFamily="2" charset="-127"/>
                <a:ea typeface="휴먼고딕" panose="02010504000101010101" pitchFamily="2" charset="-127"/>
              </a:rPr>
              <a:t>느낀점</a:t>
            </a:r>
            <a:endParaRPr lang="en-US" altLang="ko-KR" sz="1200" dirty="0">
              <a:latin typeface="휴먼고딕" panose="02010504000101010101" pitchFamily="2" charset="-127"/>
              <a:ea typeface="휴먼고딕" panose="02010504000101010101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46E7F5-4C64-4E6F-8537-E76BECED6FEA}"/>
              </a:ext>
            </a:extLst>
          </p:cNvPr>
          <p:cNvSpPr/>
          <p:nvPr/>
        </p:nvSpPr>
        <p:spPr>
          <a:xfrm>
            <a:off x="5117589" y="2919568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802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43494-5793-4360-B2C5-36F82F598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863" y="233304"/>
            <a:ext cx="4849536" cy="473774"/>
          </a:xfrm>
        </p:spPr>
        <p:txBody>
          <a:bodyPr>
            <a:normAutofit/>
          </a:bodyPr>
          <a:lstStyle/>
          <a:p>
            <a:r>
              <a:rPr lang="en-US" altLang="ko-KR" sz="1600" dirty="0"/>
              <a:t>Sokoban(</a:t>
            </a:r>
            <a:r>
              <a:rPr lang="ko-KR" altLang="en-US" sz="1600" dirty="0">
                <a:latin typeface="Verdana" panose="020B0604030504040204" pitchFamily="34" charset="0"/>
              </a:rPr>
              <a:t>창고지기</a:t>
            </a:r>
            <a:r>
              <a:rPr lang="en-US" altLang="ko-KR" sz="1600" dirty="0"/>
              <a:t>)</a:t>
            </a:r>
            <a:r>
              <a:rPr lang="ko-KR" altLang="en-US" sz="1600" dirty="0">
                <a:latin typeface="Verdana" panose="020B0604030504040204" pitchFamily="34" charset="0"/>
              </a:rPr>
              <a:t>게임이란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124D25-9539-4AA0-8121-C220C6C7A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1041" y="5016354"/>
            <a:ext cx="7550790" cy="16083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000" dirty="0"/>
              <a:t>일본의 소프트웨어 업체 </a:t>
            </a:r>
            <a:r>
              <a:rPr lang="en-US" altLang="ko-KR" sz="1000" dirty="0"/>
              <a:t>’</a:t>
            </a:r>
            <a:r>
              <a:rPr lang="ko-KR" altLang="en-US" sz="1000" dirty="0" err="1"/>
              <a:t>씽킹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래빗</a:t>
            </a:r>
            <a:r>
              <a:rPr lang="en-US" altLang="ko-KR" sz="1000" dirty="0"/>
              <a:t>(Thinking Rabbit)’</a:t>
            </a:r>
          </a:p>
          <a:p>
            <a:pPr marL="0" indent="0">
              <a:buNone/>
            </a:pPr>
            <a:r>
              <a:rPr lang="ko-KR" altLang="en-US" sz="1000" dirty="0"/>
              <a:t>퍼즐 게임</a:t>
            </a:r>
            <a:r>
              <a:rPr lang="en-US" altLang="ko-KR" sz="1000" dirty="0"/>
              <a:t> - </a:t>
            </a:r>
            <a:r>
              <a:rPr lang="ko-KR" altLang="en-US" sz="1000" dirty="0"/>
              <a:t>어떠한 규칙내에서 정해진 </a:t>
            </a:r>
            <a:r>
              <a:rPr lang="ko-KR" altLang="en-US" sz="1000" dirty="0">
                <a:latin typeface="Verdana" panose="020B0604030504040204" pitchFamily="34" charset="0"/>
              </a:rPr>
              <a:t>행위를</a:t>
            </a:r>
            <a:r>
              <a:rPr lang="ko-KR" altLang="en-US" sz="1000" dirty="0"/>
              <a:t> 통해 주어진 조건을 완료해 클리어하는 단순한 게임</a:t>
            </a:r>
            <a:endParaRPr lang="en-US" altLang="ko-KR" sz="1000" dirty="0"/>
          </a:p>
          <a:p>
            <a:pPr marL="0" indent="0">
              <a:buNone/>
            </a:pPr>
            <a:r>
              <a:rPr lang="ko-KR" altLang="en-US" sz="1000" dirty="0"/>
              <a:t>제목에 걸맞게 창고에 있는 짐들을 지정된 장소로 옮겨야 하는 게임이며</a:t>
            </a:r>
            <a:r>
              <a:rPr lang="en-US" altLang="ko-KR" sz="1000" dirty="0"/>
              <a:t>, </a:t>
            </a:r>
            <a:r>
              <a:rPr lang="ko-KR" altLang="en-US" sz="1000" dirty="0"/>
              <a:t>짐을 하나씩 밀 수만 있고 당기거나</a:t>
            </a:r>
            <a:r>
              <a:rPr lang="en-US" altLang="ko-KR" sz="1000" dirty="0"/>
              <a:t>, </a:t>
            </a:r>
            <a:r>
              <a:rPr lang="ko-KR" altLang="en-US" sz="1000" dirty="0"/>
              <a:t>둘 이상을 동시에 밀거나</a:t>
            </a:r>
            <a:r>
              <a:rPr lang="en-US" altLang="ko-KR" sz="1000" dirty="0"/>
              <a:t>,</a:t>
            </a:r>
            <a:r>
              <a:rPr lang="ko-KR" altLang="en-US" sz="1000" dirty="0"/>
              <a:t> 짐을 뛰어 넘길 수는 없기 때문에 잘못 옮기게 되면 게임을 더 이상 진행할 수 없게 되어 한 걸음 한 걸음 움직일 때마다 고심하면서 움직여야 하는 게임</a:t>
            </a:r>
            <a:endParaRPr lang="en-US" altLang="ko-KR" sz="10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AA2F974-EC1D-4331-B712-68FA6EBF0076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F328283A-7B44-46DC-B846-6D6AFB7F61C1}"/>
              </a:ext>
            </a:extLst>
          </p:cNvPr>
          <p:cNvSpPr txBox="1">
            <a:spLocks/>
          </p:cNvSpPr>
          <p:nvPr/>
        </p:nvSpPr>
        <p:spPr>
          <a:xfrm>
            <a:off x="1930169" y="5016354"/>
            <a:ext cx="1442206" cy="1153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000" dirty="0"/>
              <a:t>최초 제작 </a:t>
            </a:r>
            <a:r>
              <a:rPr lang="en-US" altLang="ko-KR" sz="1000" dirty="0"/>
              <a:t> </a:t>
            </a:r>
          </a:p>
          <a:p>
            <a:pPr marL="0" indent="0">
              <a:buNone/>
            </a:pPr>
            <a:r>
              <a:rPr lang="ko-KR" altLang="en-US" sz="1000" dirty="0"/>
              <a:t>분류 </a:t>
            </a:r>
            <a:endParaRPr lang="en-US" altLang="ko-KR" sz="1000" dirty="0"/>
          </a:p>
          <a:p>
            <a:pPr marL="0" indent="0">
              <a:buNone/>
            </a:pPr>
            <a:r>
              <a:rPr lang="ko-KR" altLang="en-US" sz="1000" dirty="0"/>
              <a:t>내용</a:t>
            </a:r>
            <a:endParaRPr lang="en-US" altLang="ko-KR" sz="1000" dirty="0"/>
          </a:p>
        </p:txBody>
      </p:sp>
      <p:pic>
        <p:nvPicPr>
          <p:cNvPr id="7" name="화면 녹화 6">
            <a:hlinkClick r:id="" action="ppaction://media"/>
            <a:extLst>
              <a:ext uri="{FF2B5EF4-FFF2-40B4-BE49-F238E27FC236}">
                <a16:creationId xmlns:a16="http://schemas.microsoft.com/office/drawing/2014/main" id="{355CCBE6-CEFA-4C26-A438-BC19AB9B44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19269" y="1172929"/>
            <a:ext cx="3753462" cy="359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65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9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F259AC4-6A33-4365-8600-3DAF122F46C6}"/>
              </a:ext>
            </a:extLst>
          </p:cNvPr>
          <p:cNvSpPr/>
          <p:nvPr/>
        </p:nvSpPr>
        <p:spPr>
          <a:xfrm>
            <a:off x="7777877" y="1612084"/>
            <a:ext cx="1526796" cy="473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  <a:latin typeface="Verdana" panose="020B0604030504040204" pitchFamily="34" charset="0"/>
              </a:rPr>
              <a:t>배열 개념 정복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D014DB1-8044-4255-9A9C-31C5999095F2}"/>
              </a:ext>
            </a:extLst>
          </p:cNvPr>
          <p:cNvSpPr txBox="1">
            <a:spLocks/>
          </p:cNvSpPr>
          <p:nvPr/>
        </p:nvSpPr>
        <p:spPr>
          <a:xfrm>
            <a:off x="5353109" y="3435393"/>
            <a:ext cx="152679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>
                <a:latin typeface="Verdana" panose="020B0604030504040204" pitchFamily="34" charset="0"/>
              </a:rPr>
              <a:t>프로젝트 목표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5D5C71-BD58-4766-83B8-16035228D20A}"/>
              </a:ext>
            </a:extLst>
          </p:cNvPr>
          <p:cNvSpPr/>
          <p:nvPr/>
        </p:nvSpPr>
        <p:spPr>
          <a:xfrm>
            <a:off x="5251509" y="3365384"/>
            <a:ext cx="101600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4612B71-E4FD-4A7F-A399-84DFE0C597AE}"/>
              </a:ext>
            </a:extLst>
          </p:cNvPr>
          <p:cNvSpPr/>
          <p:nvPr/>
        </p:nvSpPr>
        <p:spPr>
          <a:xfrm>
            <a:off x="2826741" y="1943246"/>
            <a:ext cx="1526796" cy="473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  <a:latin typeface="Verdana" panose="020B0604030504040204" pitchFamily="34" charset="0"/>
              </a:rPr>
              <a:t>알고리즘 이해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9E1DD5E-846F-4478-83DB-D009C8FDE16E}"/>
              </a:ext>
            </a:extLst>
          </p:cNvPr>
          <p:cNvSpPr/>
          <p:nvPr/>
        </p:nvSpPr>
        <p:spPr>
          <a:xfrm>
            <a:off x="7777877" y="4450842"/>
            <a:ext cx="1526796" cy="473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  <a:latin typeface="Verdana" panose="020B0604030504040204" pitchFamily="34" charset="0"/>
              </a:rPr>
              <a:t>함수 관계 이해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5AE5766-BCF7-4AC3-A4C0-18A32BCF4029}"/>
              </a:ext>
            </a:extLst>
          </p:cNvPr>
          <p:cNvSpPr/>
          <p:nvPr/>
        </p:nvSpPr>
        <p:spPr>
          <a:xfrm>
            <a:off x="2826741" y="4782004"/>
            <a:ext cx="1526796" cy="473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  <a:latin typeface="Verdana" panose="020B0604030504040204" pitchFamily="34" charset="0"/>
              </a:rPr>
              <a:t>완성도</a:t>
            </a: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DF26286C-1E0D-454B-BDE9-620B3B773427}"/>
              </a:ext>
            </a:extLst>
          </p:cNvPr>
          <p:cNvCxnSpPr>
            <a:stCxn id="7" idx="0"/>
            <a:endCxn id="2" idx="2"/>
          </p:cNvCxnSpPr>
          <p:nvPr/>
        </p:nvCxnSpPr>
        <p:spPr>
          <a:xfrm rot="5400000" flipH="1" flipV="1">
            <a:off x="6654124" y="1548242"/>
            <a:ext cx="1349534" cy="2424768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F533B46-133C-47EB-A9DF-27F0A14834A3}"/>
              </a:ext>
            </a:extLst>
          </p:cNvPr>
          <p:cNvCxnSpPr>
            <a:stCxn id="7" idx="0"/>
            <a:endCxn id="9" idx="2"/>
          </p:cNvCxnSpPr>
          <p:nvPr/>
        </p:nvCxnSpPr>
        <p:spPr>
          <a:xfrm rot="16200000" flipV="1">
            <a:off x="4344137" y="1663023"/>
            <a:ext cx="1018372" cy="2526368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C025BEAA-D1E7-4058-ABD5-0CEA64C83348}"/>
              </a:ext>
            </a:extLst>
          </p:cNvPr>
          <p:cNvCxnSpPr>
            <a:stCxn id="7" idx="2"/>
            <a:endCxn id="11" idx="0"/>
          </p:cNvCxnSpPr>
          <p:nvPr/>
        </p:nvCxnSpPr>
        <p:spPr>
          <a:xfrm rot="5400000">
            <a:off x="4416905" y="3082401"/>
            <a:ext cx="872837" cy="2526368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568116ED-A855-4A8E-B4B8-020CE1B25AC4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rot="16200000" flipH="1">
            <a:off x="7058054" y="2967620"/>
            <a:ext cx="541675" cy="2424768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913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5AF44E4-26C3-4424-A4B2-168CD38AA41B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/>
              <a:t>프로젝트 계획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71B11EC-D8E8-4C23-B9C0-4FDFC18B2828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83C36C48-1E20-47D9-861F-2A8BC7A6F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1041" y="5016354"/>
            <a:ext cx="7550790" cy="16083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000" dirty="0"/>
              <a:t>  </a:t>
            </a:r>
            <a:endParaRPr lang="en-US" altLang="ko-KR" sz="1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B634DF7-E759-4B29-AA24-6C963FB64948}"/>
              </a:ext>
            </a:extLst>
          </p:cNvPr>
          <p:cNvSpPr/>
          <p:nvPr/>
        </p:nvSpPr>
        <p:spPr>
          <a:xfrm>
            <a:off x="3648084" y="4022539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resource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175E61C-372E-4A3C-B239-F3A688866E3C}"/>
              </a:ext>
            </a:extLst>
          </p:cNvPr>
          <p:cNvSpPr/>
          <p:nvPr/>
        </p:nvSpPr>
        <p:spPr>
          <a:xfrm>
            <a:off x="3648084" y="3502983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library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641664F-CCF7-497B-914C-0FCB544B3BA6}"/>
              </a:ext>
            </a:extLst>
          </p:cNvPr>
          <p:cNvSpPr/>
          <p:nvPr/>
        </p:nvSpPr>
        <p:spPr>
          <a:xfrm>
            <a:off x="3648084" y="2983427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CSS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1259397-638E-40E4-874E-7FC01E807D2D}"/>
              </a:ext>
            </a:extLst>
          </p:cNvPr>
          <p:cNvSpPr/>
          <p:nvPr/>
        </p:nvSpPr>
        <p:spPr>
          <a:xfrm>
            <a:off x="3648084" y="2462892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MainPage.html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52E6AAA-56C2-4A7F-83A2-A74B153F11B6}"/>
              </a:ext>
            </a:extLst>
          </p:cNvPr>
          <p:cNvSpPr/>
          <p:nvPr/>
        </p:nvSpPr>
        <p:spPr>
          <a:xfrm>
            <a:off x="1791575" y="3244932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Structure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C6C85AC2-7FD1-47D9-AEE8-A7727DDC4C34}"/>
              </a:ext>
            </a:extLst>
          </p:cNvPr>
          <p:cNvCxnSpPr>
            <a:stCxn id="12" idx="3"/>
            <a:endCxn id="2" idx="1"/>
          </p:cNvCxnSpPr>
          <p:nvPr/>
        </p:nvCxnSpPr>
        <p:spPr>
          <a:xfrm>
            <a:off x="3192863" y="3429000"/>
            <a:ext cx="455221" cy="777607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A4F3805E-0C40-4827-8BCC-C9EFFB93FF71}"/>
              </a:ext>
            </a:extLst>
          </p:cNvPr>
          <p:cNvCxnSpPr>
            <a:stCxn id="12" idx="3"/>
            <a:endCxn id="11" idx="1"/>
          </p:cNvCxnSpPr>
          <p:nvPr/>
        </p:nvCxnSpPr>
        <p:spPr>
          <a:xfrm flipV="1">
            <a:off x="3192863" y="2646960"/>
            <a:ext cx="455221" cy="78204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38A90299-76BA-4C2D-AE3A-9DBFC63FEABE}"/>
              </a:ext>
            </a:extLst>
          </p:cNvPr>
          <p:cNvCxnSpPr>
            <a:stCxn id="12" idx="3"/>
            <a:endCxn id="10" idx="1"/>
          </p:cNvCxnSpPr>
          <p:nvPr/>
        </p:nvCxnSpPr>
        <p:spPr>
          <a:xfrm flipV="1">
            <a:off x="3192863" y="3167495"/>
            <a:ext cx="455221" cy="261505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F2E30FFC-5DFD-4ED0-B2CB-BE2E2D5BB326}"/>
              </a:ext>
            </a:extLst>
          </p:cNvPr>
          <p:cNvCxnSpPr>
            <a:stCxn id="12" idx="3"/>
            <a:endCxn id="9" idx="1"/>
          </p:cNvCxnSpPr>
          <p:nvPr/>
        </p:nvCxnSpPr>
        <p:spPr>
          <a:xfrm>
            <a:off x="3192863" y="3429000"/>
            <a:ext cx="455221" cy="258051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A68719E-F970-4438-BA7C-4A28829AD2AD}"/>
              </a:ext>
            </a:extLst>
          </p:cNvPr>
          <p:cNvSpPr/>
          <p:nvPr/>
        </p:nvSpPr>
        <p:spPr>
          <a:xfrm>
            <a:off x="8424329" y="3254621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playing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BBC8507-747B-4049-8698-DD75B198ECD9}"/>
              </a:ext>
            </a:extLst>
          </p:cNvPr>
          <p:cNvSpPr/>
          <p:nvPr/>
        </p:nvSpPr>
        <p:spPr>
          <a:xfrm>
            <a:off x="8424329" y="2460683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customizing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2F54BB3-D235-4249-ABF5-E0D6A6A42A55}"/>
              </a:ext>
            </a:extLst>
          </p:cNvPr>
          <p:cNvSpPr/>
          <p:nvPr/>
        </p:nvSpPr>
        <p:spPr>
          <a:xfrm>
            <a:off x="6567819" y="3244932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Configuration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112BBEF5-347D-4531-A878-29A6D31CDDA9}"/>
              </a:ext>
            </a:extLst>
          </p:cNvPr>
          <p:cNvCxnSpPr/>
          <p:nvPr/>
        </p:nvCxnSpPr>
        <p:spPr>
          <a:xfrm>
            <a:off x="7969108" y="3433347"/>
            <a:ext cx="455221" cy="777607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45EC3EC8-FCF0-4551-8C1D-D41E93E47E34}"/>
              </a:ext>
            </a:extLst>
          </p:cNvPr>
          <p:cNvCxnSpPr/>
          <p:nvPr/>
        </p:nvCxnSpPr>
        <p:spPr>
          <a:xfrm flipV="1">
            <a:off x="7969106" y="2650477"/>
            <a:ext cx="455221" cy="78204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8352EA9-FDAE-446B-A692-16E02BF1A3F7}"/>
              </a:ext>
            </a:extLst>
          </p:cNvPr>
          <p:cNvSpPr/>
          <p:nvPr/>
        </p:nvSpPr>
        <p:spPr>
          <a:xfrm>
            <a:off x="8424329" y="4021545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Checking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7A4A6E0-0743-46E0-A2E2-FBEC9A00FA4B}"/>
              </a:ext>
            </a:extLst>
          </p:cNvPr>
          <p:cNvCxnSpPr>
            <a:stCxn id="16" idx="3"/>
            <a:endCxn id="16" idx="3"/>
          </p:cNvCxnSpPr>
          <p:nvPr/>
        </p:nvCxnSpPr>
        <p:spPr>
          <a:xfrm>
            <a:off x="7969107" y="342900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207288A-72B8-4997-976B-7DD3AE74262C}"/>
              </a:ext>
            </a:extLst>
          </p:cNvPr>
          <p:cNvCxnSpPr>
            <a:stCxn id="14" idx="1"/>
            <a:endCxn id="16" idx="3"/>
          </p:cNvCxnSpPr>
          <p:nvPr/>
        </p:nvCxnSpPr>
        <p:spPr>
          <a:xfrm flipH="1" flipV="1">
            <a:off x="7969107" y="3429000"/>
            <a:ext cx="455222" cy="96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736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B792FAD-1984-4CA5-A2C1-2F410AEC1B0D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/>
              <a:t>개발환경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04E7146-66C7-45B9-AA2E-8B0D19A28F4C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8C6E8BE1-F806-4FCB-9B22-A733AB3FBAEA}"/>
              </a:ext>
            </a:extLst>
          </p:cNvPr>
          <p:cNvSpPr txBox="1">
            <a:spLocks/>
          </p:cNvSpPr>
          <p:nvPr/>
        </p:nvSpPr>
        <p:spPr>
          <a:xfrm>
            <a:off x="4126560" y="3164958"/>
            <a:ext cx="1442206" cy="1153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000" dirty="0"/>
              <a:t>개발 기간</a:t>
            </a:r>
            <a:endParaRPr lang="en-US" altLang="ko-KR" sz="1000" dirty="0"/>
          </a:p>
          <a:p>
            <a:pPr marL="0" indent="0">
              <a:buNone/>
            </a:pPr>
            <a:r>
              <a:rPr lang="ko-KR" altLang="en-US" sz="1000" dirty="0"/>
              <a:t>개발 </a:t>
            </a:r>
            <a:r>
              <a:rPr lang="ko-KR" altLang="en-US" sz="1000" dirty="0">
                <a:latin typeface="Verdana" panose="020B0604030504040204" pitchFamily="34" charset="0"/>
              </a:rPr>
              <a:t>도구</a:t>
            </a:r>
            <a:endParaRPr lang="en-US" altLang="ko-KR" sz="1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ko-KR" altLang="en-US" sz="1000" dirty="0"/>
              <a:t>사용 언어</a:t>
            </a:r>
            <a:endParaRPr lang="en-US" altLang="ko-KR" sz="1000" dirty="0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E9F0C6B4-AC3A-4536-A796-0FAF475861E4}"/>
              </a:ext>
            </a:extLst>
          </p:cNvPr>
          <p:cNvSpPr txBox="1">
            <a:spLocks/>
          </p:cNvSpPr>
          <p:nvPr/>
        </p:nvSpPr>
        <p:spPr>
          <a:xfrm>
            <a:off x="5048649" y="3164958"/>
            <a:ext cx="7550790" cy="1608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000" dirty="0">
                <a:latin typeface="Verdana" panose="020B0604030504040204" pitchFamily="34" charset="0"/>
              </a:rPr>
              <a:t>2018. 12. 10(</a:t>
            </a:r>
            <a:r>
              <a:rPr lang="ko-KR" altLang="en-US" sz="1000" dirty="0">
                <a:latin typeface="Verdana" panose="020B0604030504040204" pitchFamily="34" charset="0"/>
              </a:rPr>
              <a:t>월</a:t>
            </a:r>
            <a:r>
              <a:rPr lang="en-US" altLang="ko-KR" sz="1000" dirty="0">
                <a:latin typeface="Verdana" panose="020B0604030504040204" pitchFamily="34" charset="0"/>
              </a:rPr>
              <a:t>) ~ 2018. 12. 17(</a:t>
            </a:r>
            <a:r>
              <a:rPr lang="ko-KR" altLang="en-US" sz="1000" dirty="0">
                <a:latin typeface="Verdana" panose="020B0604030504040204" pitchFamily="34" charset="0"/>
              </a:rPr>
              <a:t>일</a:t>
            </a:r>
            <a:r>
              <a:rPr lang="en-US" altLang="ko-KR" sz="1000" dirty="0">
                <a:latin typeface="Verdana" panose="020B0604030504040204" pitchFamily="34" charset="0"/>
              </a:rPr>
              <a:t>)</a:t>
            </a:r>
            <a:endParaRPr lang="en-US" altLang="ko-KR" sz="1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000" dirty="0">
                <a:latin typeface="Verdana" panose="020B0604030504040204" pitchFamily="34" charset="0"/>
              </a:rPr>
              <a:t>Edit Plus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000" dirty="0">
                <a:latin typeface="Verdana" panose="020B0604030504040204" pitchFamily="34" charset="0"/>
              </a:rPr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1622968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1D2CBCD-3E58-46A0-B34C-48C66F4BB051}"/>
              </a:ext>
            </a:extLst>
          </p:cNvPr>
          <p:cNvSpPr txBox="1">
            <a:spLocks/>
          </p:cNvSpPr>
          <p:nvPr/>
        </p:nvSpPr>
        <p:spPr>
          <a:xfrm>
            <a:off x="5385034" y="3192113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/>
              <a:t>프로젝트 구현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F27ED75-D802-4E11-8956-44BE27318303}"/>
              </a:ext>
            </a:extLst>
          </p:cNvPr>
          <p:cNvSpPr/>
          <p:nvPr/>
        </p:nvSpPr>
        <p:spPr>
          <a:xfrm>
            <a:off x="5268287" y="3192113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872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A64D39D-28D1-4C59-83B3-7122B0CB8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9667" y="3282277"/>
            <a:ext cx="1638738" cy="1527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200" dirty="0">
                <a:latin typeface="Verdana" panose="020B0604030504040204" pitchFamily="34" charset="0"/>
                <a:ea typeface="Verdana" panose="020B0604030504040204" pitchFamily="34" charset="0"/>
              </a:rPr>
              <a:t>1. Stage </a:t>
            </a:r>
            <a:r>
              <a:rPr lang="ko-KR" altLang="en-US" sz="1200" dirty="0">
                <a:latin typeface="Verdana" panose="020B0604030504040204" pitchFamily="34" charset="0"/>
                <a:ea typeface="휴먼고딕" panose="02010504000101010101" pitchFamily="2" charset="-127"/>
              </a:rPr>
              <a:t>구현</a:t>
            </a:r>
            <a:endParaRPr lang="en-US" altLang="ko-KR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en-US" altLang="ko-KR" sz="1200" dirty="0">
                <a:latin typeface="Verdana" panose="020B0604030504040204" pitchFamily="34" charset="0"/>
                <a:ea typeface="Verdana" panose="020B0604030504040204" pitchFamily="34" charset="0"/>
              </a:rPr>
              <a:t>2. </a:t>
            </a:r>
            <a:r>
              <a:rPr lang="ko-KR" altLang="en-US" sz="1200" dirty="0">
                <a:latin typeface="Verdana" panose="020B0604030504040204" pitchFamily="34" charset="0"/>
                <a:ea typeface="Verdana" panose="020B0604030504040204" pitchFamily="34" charset="0"/>
              </a:rPr>
              <a:t>핵심 배열</a:t>
            </a:r>
            <a:endParaRPr lang="en-US" altLang="ko-KR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en-US" altLang="ko-KR" sz="1200" dirty="0">
                <a:latin typeface="Verdana" panose="020B0604030504040204" pitchFamily="34" charset="0"/>
                <a:ea typeface="Verdana" panose="020B0604030504040204" pitchFamily="34" charset="0"/>
              </a:rPr>
              <a:t>3. </a:t>
            </a:r>
            <a:r>
              <a:rPr lang="ko-KR" altLang="en-US" sz="1200" dirty="0">
                <a:latin typeface="Verdana" panose="020B0604030504040204" pitchFamily="34" charset="0"/>
                <a:ea typeface="Verdana" panose="020B0604030504040204" pitchFamily="34" charset="0"/>
              </a:rPr>
              <a:t>핵심 객체</a:t>
            </a:r>
            <a:endParaRPr lang="en-US" altLang="ko-KR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en-US" altLang="ko-KR" sz="1200" dirty="0">
                <a:latin typeface="Verdana" panose="020B0604030504040204" pitchFamily="34" charset="0"/>
                <a:ea typeface="Verdana" panose="020B0604030504040204" pitchFamily="34" charset="0"/>
              </a:rPr>
              <a:t>4. </a:t>
            </a:r>
            <a:r>
              <a:rPr lang="ko-KR" altLang="en-US" sz="1200" dirty="0">
                <a:latin typeface="Verdana" panose="020B0604030504040204" pitchFamily="34" charset="0"/>
                <a:ea typeface="Verdana" panose="020B0604030504040204" pitchFamily="34" charset="0"/>
              </a:rPr>
              <a:t>커스텀 맵 구현</a:t>
            </a:r>
            <a:endParaRPr lang="en-US" altLang="ko-KR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CF9F7D7-3BF2-451E-8C96-A6E131B8CD34}"/>
              </a:ext>
            </a:extLst>
          </p:cNvPr>
          <p:cNvSpPr/>
          <p:nvPr/>
        </p:nvSpPr>
        <p:spPr>
          <a:xfrm>
            <a:off x="5432920" y="3149532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A3E3886C-3425-44E0-9ABA-09A49696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2920" y="2295763"/>
            <a:ext cx="1326159" cy="516229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sz="1600" b="1" dirty="0">
                <a:latin typeface="Verdana" panose="020B0604030504040204" pitchFamily="34" charset="0"/>
                <a:ea typeface="Verdana" panose="020B0604030504040204" pitchFamily="34" charset="0"/>
              </a:rPr>
              <a:t>mini contents</a:t>
            </a:r>
            <a:endParaRPr lang="ko-KR" altLang="en-US" sz="1600" b="1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106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02FA522F-13D7-4988-9744-BD2C9F56D405}"/>
              </a:ext>
            </a:extLst>
          </p:cNvPr>
          <p:cNvSpPr txBox="1">
            <a:spLocks/>
          </p:cNvSpPr>
          <p:nvPr/>
        </p:nvSpPr>
        <p:spPr>
          <a:xfrm>
            <a:off x="485863" y="233304"/>
            <a:ext cx="4849536" cy="473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>
                <a:latin typeface="Verdana" panose="020B0604030504040204" pitchFamily="34" charset="0"/>
              </a:rPr>
              <a:t>Stage </a:t>
            </a:r>
            <a:r>
              <a:rPr lang="ko-KR" altLang="en-US" sz="1600" dirty="0">
                <a:latin typeface="Verdana" panose="020B0604030504040204" pitchFamily="34" charset="0"/>
              </a:rPr>
              <a:t>구현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8AB89D4-9AD6-41CD-B165-9073A2E3E076}"/>
              </a:ext>
            </a:extLst>
          </p:cNvPr>
          <p:cNvSpPr/>
          <p:nvPr/>
        </p:nvSpPr>
        <p:spPr>
          <a:xfrm>
            <a:off x="369116" y="233304"/>
            <a:ext cx="116747" cy="198933"/>
          </a:xfrm>
          <a:prstGeom prst="rect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Verdana" panose="020B060403050404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230548-D371-4C8E-9B06-24818769FCF3}"/>
              </a:ext>
            </a:extLst>
          </p:cNvPr>
          <p:cNvSpPr/>
          <p:nvPr/>
        </p:nvSpPr>
        <p:spPr>
          <a:xfrm>
            <a:off x="5400949" y="3241671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stage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FEC588E-1651-47CE-A5B3-27385AD8C4D5}"/>
              </a:ext>
            </a:extLst>
          </p:cNvPr>
          <p:cNvSpPr/>
          <p:nvPr/>
        </p:nvSpPr>
        <p:spPr>
          <a:xfrm>
            <a:off x="3538650" y="3241670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controller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DD16F1B-BC22-4B4D-889C-F7AADF12E0AE}"/>
              </a:ext>
            </a:extLst>
          </p:cNvPr>
          <p:cNvSpPr/>
          <p:nvPr/>
        </p:nvSpPr>
        <p:spPr>
          <a:xfrm>
            <a:off x="3538650" y="3965517"/>
            <a:ext cx="1401288" cy="36813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custom_area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69D2AF-8E0B-4B3F-8D33-2F0F2137172D}"/>
              </a:ext>
            </a:extLst>
          </p:cNvPr>
          <p:cNvSpPr/>
          <p:nvPr/>
        </p:nvSpPr>
        <p:spPr>
          <a:xfrm>
            <a:off x="7263248" y="3241670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info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63E61C7-A7DC-4346-8A5F-8C5326CE8377}"/>
              </a:ext>
            </a:extLst>
          </p:cNvPr>
          <p:cNvSpPr/>
          <p:nvPr/>
        </p:nvSpPr>
        <p:spPr>
          <a:xfrm>
            <a:off x="5395356" y="2496982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wrapper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00A00B-5E7F-4B29-B290-851163CEB7F9}"/>
              </a:ext>
            </a:extLst>
          </p:cNvPr>
          <p:cNvSpPr/>
          <p:nvPr/>
        </p:nvSpPr>
        <p:spPr>
          <a:xfrm>
            <a:off x="3538650" y="4689364"/>
            <a:ext cx="1401288" cy="36813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custom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5A19E63-D24F-43B6-A70D-3EDCC7C1F076}"/>
              </a:ext>
            </a:extLst>
          </p:cNvPr>
          <p:cNvSpPr/>
          <p:nvPr/>
        </p:nvSpPr>
        <p:spPr>
          <a:xfrm>
            <a:off x="5395356" y="1752293"/>
            <a:ext cx="1401288" cy="3681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body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0D22970B-E162-4A1F-B83A-2BF175580CC7}"/>
              </a:ext>
            </a:extLst>
          </p:cNvPr>
          <p:cNvCxnSpPr>
            <a:stCxn id="13" idx="2"/>
            <a:endCxn id="11" idx="0"/>
          </p:cNvCxnSpPr>
          <p:nvPr/>
        </p:nvCxnSpPr>
        <p:spPr>
          <a:xfrm>
            <a:off x="6096000" y="2120428"/>
            <a:ext cx="0" cy="3765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5D2F462-F7A2-42ED-8667-06DC0CA358FB}"/>
              </a:ext>
            </a:extLst>
          </p:cNvPr>
          <p:cNvCxnSpPr/>
          <p:nvPr/>
        </p:nvCxnSpPr>
        <p:spPr>
          <a:xfrm>
            <a:off x="6096000" y="2865116"/>
            <a:ext cx="0" cy="3765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4A0DE53D-DD3B-43D5-9823-8E0FE6233FE5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4239294" y="3609805"/>
            <a:ext cx="0" cy="355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FAAC7DDB-C3DC-4C23-A8B6-E538A10F0B20}"/>
              </a:ext>
            </a:extLst>
          </p:cNvPr>
          <p:cNvCxnSpPr>
            <a:stCxn id="9" idx="2"/>
            <a:endCxn id="12" idx="0"/>
          </p:cNvCxnSpPr>
          <p:nvPr/>
        </p:nvCxnSpPr>
        <p:spPr>
          <a:xfrm>
            <a:off x="4239294" y="4333652"/>
            <a:ext cx="0" cy="3557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79E9E8B5-246A-4BCA-B03D-4C1721DF67B3}"/>
              </a:ext>
            </a:extLst>
          </p:cNvPr>
          <p:cNvCxnSpPr>
            <a:stCxn id="8" idx="0"/>
            <a:endCxn id="11" idx="2"/>
          </p:cNvCxnSpPr>
          <p:nvPr/>
        </p:nvCxnSpPr>
        <p:spPr>
          <a:xfrm rot="5400000" flipH="1" flipV="1">
            <a:off x="4979371" y="2125041"/>
            <a:ext cx="376553" cy="1856706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2601C19-8465-4C21-94C2-D19C19B841B6}"/>
              </a:ext>
            </a:extLst>
          </p:cNvPr>
          <p:cNvCxnSpPr>
            <a:stCxn id="10" idx="0"/>
            <a:endCxn id="11" idx="2"/>
          </p:cNvCxnSpPr>
          <p:nvPr/>
        </p:nvCxnSpPr>
        <p:spPr>
          <a:xfrm rot="16200000" flipV="1">
            <a:off x="6841670" y="2119448"/>
            <a:ext cx="376553" cy="1867892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9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</TotalTime>
  <Words>570</Words>
  <Application>Microsoft Office PowerPoint</Application>
  <PresentationFormat>와이드스크린</PresentationFormat>
  <Paragraphs>130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HY헤드라인M</vt:lpstr>
      <vt:lpstr>Arial</vt:lpstr>
      <vt:lpstr>Verdana</vt:lpstr>
      <vt:lpstr>휴먼고딕</vt:lpstr>
      <vt:lpstr>Office 테마</vt:lpstr>
      <vt:lpstr>Sokoban Game</vt:lpstr>
      <vt:lpstr>contents</vt:lpstr>
      <vt:lpstr>Sokoban(창고지기)게임이란</vt:lpstr>
      <vt:lpstr>PowerPoint 프레젠테이션</vt:lpstr>
      <vt:lpstr>PowerPoint 프레젠테이션</vt:lpstr>
      <vt:lpstr>PowerPoint 프레젠테이션</vt:lpstr>
      <vt:lpstr>PowerPoint 프레젠테이션</vt:lpstr>
      <vt:lpstr>mini 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고재영</dc:creator>
  <cp:lastModifiedBy>고재영</cp:lastModifiedBy>
  <cp:revision>75</cp:revision>
  <dcterms:created xsi:type="dcterms:W3CDTF">2018-12-03T14:09:18Z</dcterms:created>
  <dcterms:modified xsi:type="dcterms:W3CDTF">2018-12-17T02:39:28Z</dcterms:modified>
</cp:coreProperties>
</file>